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66"/>
    <a:srgbClr val="DEEBF7"/>
    <a:srgbClr val="D0CECE"/>
    <a:srgbClr val="92D050"/>
    <a:srgbClr val="FFC4E8"/>
    <a:srgbClr val="FF99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4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8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5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9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5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3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9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3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8A8BD-99BE-4B59-B52C-CC52175F1943}" type="datetimeFigureOut">
              <a:rPr lang="en-US" smtClean="0"/>
              <a:t>5/7/23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031956"/>
              </p:ext>
            </p:extLst>
          </p:nvPr>
        </p:nvGraphicFramePr>
        <p:xfrm>
          <a:off x="143236" y="707570"/>
          <a:ext cx="11672527" cy="414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4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Semester ‘year1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</a:t>
                      </a:r>
                      <a:r>
                        <a:rPr lang="en-US" sz="1200" baseline="0" dirty="0"/>
                        <a:t> 1101 (1)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Sci as Profession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GEOL 206 + L (4)</a:t>
                      </a:r>
                    </a:p>
                    <a:p>
                      <a:r>
                        <a:rPr lang="en-US" sz="1200" baseline="0" dirty="0"/>
                        <a:t>Earth History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 2320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Earth Surface Proc.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</a:t>
                      </a:r>
                      <a:r>
                        <a:rPr lang="en-US" sz="1200" dirty="0"/>
                        <a:t> 3001 + L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Sed. Strat.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 1101 (1)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Sci as Profession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GEOL</a:t>
                      </a:r>
                      <a:r>
                        <a:rPr lang="en-US" sz="1200" dirty="0"/>
                        <a:t> 3080 + L (4)</a:t>
                      </a:r>
                    </a:p>
                    <a:p>
                      <a:r>
                        <a:rPr lang="en-US" sz="1200" dirty="0"/>
                        <a:t>Ig. Met. Pet.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r>
                        <a:rPr lang="en-US" sz="1200" dirty="0"/>
                        <a:t>GEOL 1110</a:t>
                      </a:r>
                      <a:r>
                        <a:rPr lang="en-US" sz="1200" baseline="0" dirty="0"/>
                        <a:t> + L (4)</a:t>
                      </a:r>
                    </a:p>
                    <a:p>
                      <a:r>
                        <a:rPr lang="en-US" sz="1200" baseline="0" dirty="0"/>
                        <a:t>Intro Geology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or Humanities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2340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Whole Earth Struct.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GEOL</a:t>
                      </a:r>
                      <a:r>
                        <a:rPr lang="en-US" sz="1200" dirty="0"/>
                        <a:t> 2160 + L (4)</a:t>
                      </a:r>
                    </a:p>
                    <a:p>
                      <a:r>
                        <a:rPr lang="en-US" sz="1200" dirty="0"/>
                        <a:t>Mineralogy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GEOL</a:t>
                      </a:r>
                      <a:r>
                        <a:rPr lang="en-US" sz="1200" dirty="0"/>
                        <a:t> 3053 + L (4)</a:t>
                      </a:r>
                    </a:p>
                    <a:p>
                      <a:r>
                        <a:rPr lang="en-US" sz="1200" dirty="0"/>
                        <a:t>Structural Geol.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</a:t>
                      </a:r>
                      <a:r>
                        <a:rPr lang="en-US" sz="1200" dirty="0"/>
                        <a:t> 3040 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Global Climate Change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sz="1200" dirty="0"/>
                        <a:t>MATH 1220 (3)</a:t>
                      </a:r>
                    </a:p>
                    <a:p>
                      <a:r>
                        <a:rPr lang="en-US" sz="1200" dirty="0"/>
                        <a:t>College Algebra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1230 (3)</a:t>
                      </a:r>
                    </a:p>
                    <a:p>
                      <a:r>
                        <a:rPr lang="en-US" sz="1200" dirty="0"/>
                        <a:t>Trigonometry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1240 (3)</a:t>
                      </a:r>
                    </a:p>
                    <a:p>
                      <a:r>
                        <a:rPr lang="en-US" sz="1200" dirty="0"/>
                        <a:t>Pre-calculus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1510 + L (4)</a:t>
                      </a:r>
                    </a:p>
                    <a:p>
                      <a:r>
                        <a:rPr lang="en-US" sz="1200" dirty="0"/>
                        <a:t>Calc.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1520 + L (4)</a:t>
                      </a:r>
                    </a:p>
                    <a:p>
                      <a:r>
                        <a:rPr lang="en-US" sz="1200" dirty="0"/>
                        <a:t>Calc.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 1320 + L  (5)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Physics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CHEM</a:t>
                      </a:r>
                      <a:r>
                        <a:rPr lang="en-US" sz="1200" baseline="0" dirty="0"/>
                        <a:t> 1215 + L (4)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Chem.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1225 + L (4)</a:t>
                      </a:r>
                    </a:p>
                    <a:p>
                      <a:r>
                        <a:rPr lang="en-US" sz="1200" dirty="0"/>
                        <a:t>Chem.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 1120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College Writing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PHYS</a:t>
                      </a:r>
                      <a:r>
                        <a:rPr lang="en-US" sz="1200" baseline="0" dirty="0"/>
                        <a:t> 1310 + L (5)</a:t>
                      </a:r>
                    </a:p>
                    <a:p>
                      <a:r>
                        <a:rPr lang="en-US" sz="1200" baseline="0" dirty="0"/>
                        <a:t>Physics 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3041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Technical Writing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Earth Elective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</a:t>
                      </a:r>
                      <a:r>
                        <a:rPr lang="en-US" sz="1200" baseline="0" dirty="0"/>
                        <a:t> 2350/2420/</a:t>
                      </a:r>
                    </a:p>
                    <a:p>
                      <a:r>
                        <a:rPr lang="en-US" sz="1200" baseline="0"/>
                        <a:t>3035/3082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361">
                <a:tc>
                  <a:txBody>
                    <a:bodyPr/>
                    <a:lstStyle/>
                    <a:p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1110 (3)</a:t>
                      </a:r>
                    </a:p>
                    <a:p>
                      <a:r>
                        <a:rPr lang="en-US" sz="1200" baseline="0" dirty="0"/>
                        <a:t>College Writing 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Fine Arts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</a:t>
                      </a:r>
                      <a:r>
                        <a:rPr lang="en-US" sz="1200" baseline="0" dirty="0"/>
                        <a:t> Sciences (3)</a:t>
                      </a:r>
                      <a:endParaRPr lang="en-US" sz="12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</a:t>
                      </a:r>
                      <a:r>
                        <a:rPr lang="en-US" sz="1200" baseline="0" dirty="0"/>
                        <a:t>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</a:t>
                      </a:r>
                      <a:r>
                        <a:rPr lang="en-US" sz="1200" baseline="0" dirty="0"/>
                        <a:t> Sciences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934921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</a:t>
                      </a:r>
                      <a:r>
                        <a:rPr lang="en-US" sz="1200" dirty="0"/>
                        <a:t> 4080 Field camp (6 weeks)*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0165" y="4595617"/>
            <a:ext cx="284672" cy="232913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0165" y="4886040"/>
            <a:ext cx="284672" cy="23291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0165" y="5176463"/>
            <a:ext cx="284672" cy="232913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0165" y="5449634"/>
            <a:ext cx="284672" cy="232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46332" y="114291"/>
            <a:ext cx="63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Earth and Environmental Science Department curriculum sample flowchart</a:t>
            </a:r>
          </a:p>
          <a:p>
            <a:pPr algn="ctr"/>
            <a:r>
              <a:rPr lang="en-US" sz="1600" i="1" dirty="0"/>
              <a:t>Bachelor of Science in Earth Science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3073" y="4527031"/>
            <a:ext cx="11224583" cy="234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20" dirty="0"/>
              <a:t>Core courses Bachelor of Science in Earth Science. *Field camp either in spring ‘year3 or spring ‘year4.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Earth Sci Electives, minimum 15 credit hours from ERTH, GEOL, GEOP, GEOC, or HYD (200-level course or above) 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Electives, minimum 9 credit hours from PHYS, MATH, CHEM, BIOL, PETR, ME, ENVS, ERTH, GEOL, GEOP, GEOC, HYD, 200-level course and above, or CSE 100-level and above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Social Science, Humanities, and Arts electives 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English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Math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Chemistry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Physics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0165" y="6263395"/>
            <a:ext cx="284672" cy="2329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0165" y="5990582"/>
            <a:ext cx="284672" cy="232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50165" y="5726438"/>
            <a:ext cx="284672" cy="232913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0165" y="6536208"/>
            <a:ext cx="284672" cy="2329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2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477148"/>
              </p:ext>
            </p:extLst>
          </p:nvPr>
        </p:nvGraphicFramePr>
        <p:xfrm>
          <a:off x="143236" y="707570"/>
          <a:ext cx="11743964" cy="3632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7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3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Semester ‘year1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‘year4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‘year4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</a:t>
                      </a:r>
                      <a:r>
                        <a:rPr lang="en-US" sz="1200" baseline="0" dirty="0"/>
                        <a:t> 1101 (1)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Seminar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200 + L (4)</a:t>
                      </a:r>
                    </a:p>
                    <a:p>
                      <a:r>
                        <a:rPr lang="en-US" sz="1200" dirty="0"/>
                        <a:t>Mineralogy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 2320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Earth Surface Proc.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301 + L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Sed. Strat.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1101 (1)</a:t>
                      </a:r>
                    </a:p>
                    <a:p>
                      <a:r>
                        <a:rPr lang="en-US" sz="1200" dirty="0"/>
                        <a:t>Seminar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1200" dirty="0"/>
                        <a:t>GEOL 1110</a:t>
                      </a:r>
                      <a:r>
                        <a:rPr lang="en-US" sz="1200" baseline="0" dirty="0"/>
                        <a:t> + L (4)</a:t>
                      </a:r>
                    </a:p>
                    <a:p>
                      <a:r>
                        <a:rPr lang="en-US" sz="1200" baseline="0" dirty="0"/>
                        <a:t>Intro Geology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</a:t>
                      </a:r>
                      <a:r>
                        <a:rPr lang="en-US" sz="1200" baseline="0" dirty="0"/>
                        <a:t> 206 + L (4)</a:t>
                      </a:r>
                    </a:p>
                    <a:p>
                      <a:r>
                        <a:rPr lang="en-US" sz="1200" baseline="0" dirty="0"/>
                        <a:t>Earth History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2340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Whole Earth Struct.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340 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Global Climate Change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353 + L (4)</a:t>
                      </a:r>
                    </a:p>
                    <a:p>
                      <a:r>
                        <a:rPr lang="en-US" sz="1200" dirty="0"/>
                        <a:t>Structural Geol.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Elective</a:t>
                      </a:r>
                      <a:r>
                        <a:rPr lang="en-US" sz="1200" baseline="0" dirty="0"/>
                        <a:t>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Elective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442">
                <a:tc>
                  <a:txBody>
                    <a:bodyPr/>
                    <a:lstStyle/>
                    <a:p>
                      <a:r>
                        <a:rPr lang="en-US" sz="1200"/>
                        <a:t>MATH 1510 + L </a:t>
                      </a:r>
                      <a:r>
                        <a:rPr lang="en-US" sz="1200" dirty="0"/>
                        <a:t>(4)</a:t>
                      </a:r>
                    </a:p>
                    <a:p>
                      <a:r>
                        <a:rPr lang="en-US" sz="1200" dirty="0"/>
                        <a:t>Calc.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1520 + L (4)</a:t>
                      </a:r>
                    </a:p>
                    <a:p>
                      <a:r>
                        <a:rPr lang="en-US" sz="1200" dirty="0"/>
                        <a:t>Calc.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PHYS</a:t>
                      </a:r>
                      <a:r>
                        <a:rPr lang="en-US" sz="1200" baseline="0" dirty="0"/>
                        <a:t> 1310 + L (5)</a:t>
                      </a:r>
                    </a:p>
                    <a:p>
                      <a:r>
                        <a:rPr lang="en-US" sz="1200" baseline="0" dirty="0"/>
                        <a:t>Physics 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 1320 + L  (5)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Physics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380 + L (4)</a:t>
                      </a:r>
                    </a:p>
                    <a:p>
                      <a:r>
                        <a:rPr lang="en-US" sz="1200" dirty="0"/>
                        <a:t>Ig. Met. Pet.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</a:t>
                      </a:r>
                      <a:r>
                        <a:rPr lang="en-US" sz="1200" baseline="0" dirty="0"/>
                        <a:t> 2350/2420/</a:t>
                      </a:r>
                    </a:p>
                    <a:p>
                      <a:r>
                        <a:rPr lang="en-US" sz="1200" baseline="0" dirty="0"/>
                        <a:t>3035/3082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341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Technical Writing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2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CHEM</a:t>
                      </a:r>
                      <a:r>
                        <a:rPr lang="en-US" sz="1200" baseline="0" dirty="0"/>
                        <a:t> 1215 + L (4)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Chem.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1225 + L (4)</a:t>
                      </a:r>
                    </a:p>
                    <a:p>
                      <a:r>
                        <a:rPr lang="en-US" sz="1200" dirty="0"/>
                        <a:t>Chem.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or Humanities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 1120 (3)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College Writing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Earth Elective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1110 (3)</a:t>
                      </a:r>
                    </a:p>
                    <a:p>
                      <a:r>
                        <a:rPr lang="en-US" sz="1200" baseline="0" dirty="0"/>
                        <a:t>College Writing 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</a:t>
                      </a:r>
                      <a:r>
                        <a:rPr lang="en-US" sz="1200" baseline="0" dirty="0"/>
                        <a:t> Sciences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Arts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480 Field camp (6 weeks)*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480 Field camp (6 weeks)*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7341" y="4381298"/>
            <a:ext cx="284672" cy="232913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7341" y="4671721"/>
            <a:ext cx="284672" cy="23291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7341" y="4962144"/>
            <a:ext cx="284672" cy="232913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7341" y="5235315"/>
            <a:ext cx="284672" cy="232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46332" y="114291"/>
            <a:ext cx="63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Earth and Environmental Science Department </a:t>
            </a:r>
            <a:r>
              <a:rPr lang="en-US" sz="1600"/>
              <a:t>curriculum sample flowchart</a:t>
            </a:r>
            <a:endParaRPr lang="en-US" sz="1600" dirty="0"/>
          </a:p>
          <a:p>
            <a:pPr algn="ctr"/>
            <a:r>
              <a:rPr lang="en-US" sz="1600" i="1" dirty="0"/>
              <a:t>Bachelor of Science in Earth Science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2012" y="4298546"/>
            <a:ext cx="11224583" cy="234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20" dirty="0"/>
              <a:t>Core courses Bachelor of Science in Earth Science. *Field camp either in year3 or year4.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Earth Science Electives, minimum 15 credit hours from ERTH, GEOL, GEOP, GEOC, or HYD (200-level course or above) 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Electives, minimum 9 credit hours from PHYS, MATH, CHEM, BIOL, PETR, ME, ENVS, ERTH, GEOL, GEOP, GEOC, HYD, 200-level course and above, or CSE 100-level and above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Social Science, Humanities, and Arts electives 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English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Math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Chemistry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NMT core Physics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7341" y="6049076"/>
            <a:ext cx="284672" cy="2329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7341" y="5776263"/>
            <a:ext cx="284672" cy="232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07341" y="5512119"/>
            <a:ext cx="284672" cy="232913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7341" y="6321889"/>
            <a:ext cx="284672" cy="2329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19533</TotalTime>
  <Words>880</Words>
  <Application>Microsoft Macintosh PowerPoint</Application>
  <PresentationFormat>Widescreen</PresentationFormat>
  <Paragraphs>173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jolante</dc:creator>
  <cp:lastModifiedBy>Microsoft Office User</cp:lastModifiedBy>
  <cp:revision>75</cp:revision>
  <dcterms:created xsi:type="dcterms:W3CDTF">2019-10-20T22:47:58Z</dcterms:created>
  <dcterms:modified xsi:type="dcterms:W3CDTF">2023-05-08T00:55:13Z</dcterms:modified>
</cp:coreProperties>
</file>