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66"/>
    <a:srgbClr val="FF9966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90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785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08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552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291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15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00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358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39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9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530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58A8BD-99BE-4B59-B52C-CC52175F1943}" type="datetimeFigureOut">
              <a:rPr lang="en-US" smtClean="0"/>
              <a:t>10/9/23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EA742-8B3E-4E7D-9D2E-FA9F445432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074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999593"/>
              </p:ext>
            </p:extLst>
          </p:nvPr>
        </p:nvGraphicFramePr>
        <p:xfrm>
          <a:off x="134610" y="736010"/>
          <a:ext cx="11873359" cy="36511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6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24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651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97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3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358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358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39437"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year1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</a:rPr>
                        <a:t> Semester year1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year2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year3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Fall Semester 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Spring semester year4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613">
                <a:tc>
                  <a:txBody>
                    <a:bodyPr/>
                    <a:lstStyle/>
                    <a:p>
                      <a:r>
                        <a:rPr lang="en-US" sz="1200" dirty="0"/>
                        <a:t>GEOL 1110</a:t>
                      </a:r>
                      <a:r>
                        <a:rPr lang="en-US" sz="1200" baseline="0" dirty="0"/>
                        <a:t> + L (4)</a:t>
                      </a:r>
                    </a:p>
                    <a:p>
                      <a:r>
                        <a:rPr lang="en-US" sz="1200" baseline="0" dirty="0"/>
                        <a:t>Intro. Geology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2160 + L (4)</a:t>
                      </a:r>
                    </a:p>
                    <a:p>
                      <a:r>
                        <a:rPr lang="en-US" sz="1200" dirty="0"/>
                        <a:t>Mineralogy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GEOL 2320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/>
                        <a:t>Earth Surface Proc.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GEOL 301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Sed. Strat.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ENVE 201 (3)</a:t>
                      </a:r>
                    </a:p>
                    <a:p>
                      <a:r>
                        <a:rPr lang="en-US" sz="1200" dirty="0"/>
                        <a:t>Intro </a:t>
                      </a:r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Sci. &amp; Eng.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4003 (3)</a:t>
                      </a:r>
                    </a:p>
                    <a:p>
                      <a:r>
                        <a:rPr lang="en-US" sz="1200" dirty="0"/>
                        <a:t>Intro. Soils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4040 + L (4)</a:t>
                      </a:r>
                    </a:p>
                    <a:p>
                      <a:r>
                        <a:rPr lang="en-US" sz="1200" dirty="0"/>
                        <a:t>Hydrological Theory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ENVE 302 (2)</a:t>
                      </a:r>
                    </a:p>
                    <a:p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Law &amp; Reg.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613">
                <a:tc>
                  <a:txBody>
                    <a:bodyPr/>
                    <a:lstStyle/>
                    <a:p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1110 (3)</a:t>
                      </a:r>
                    </a:p>
                    <a:p>
                      <a:r>
                        <a:rPr lang="en-US" sz="1200" baseline="0" dirty="0"/>
                        <a:t>College Writing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BIOL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2110 + L (4)</a:t>
                      </a:r>
                    </a:p>
                    <a:p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Bio I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BIOL 2610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Bio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 311 + L (4)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Quant.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3053 + L (4)</a:t>
                      </a:r>
                    </a:p>
                    <a:p>
                      <a:r>
                        <a:rPr lang="en-US" sz="1200" dirty="0"/>
                        <a:t>Structural Geol.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333 + L (4)</a:t>
                      </a:r>
                    </a:p>
                    <a:p>
                      <a:r>
                        <a:rPr lang="en-US" sz="1200" dirty="0"/>
                        <a:t>Organic Chem.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422 + L (4)</a:t>
                      </a:r>
                    </a:p>
                    <a:p>
                      <a:r>
                        <a:rPr lang="en-US" sz="1200" dirty="0"/>
                        <a:t>Environmental Chem.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</a:t>
                      </a:r>
                      <a:r>
                        <a:rPr lang="en-US" sz="1200" baseline="0" dirty="0"/>
                        <a:t> 344 + L</a:t>
                      </a:r>
                      <a:r>
                        <a:rPr lang="en-US" sz="1200" dirty="0"/>
                        <a:t> (4)</a:t>
                      </a:r>
                    </a:p>
                    <a:p>
                      <a:r>
                        <a:rPr lang="en-US" sz="1200" dirty="0"/>
                        <a:t>Ecology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973">
                <a:tc>
                  <a:txBody>
                    <a:bodyPr/>
                    <a:lstStyle/>
                    <a:p>
                      <a:r>
                        <a:rPr lang="en-US" sz="1200" dirty="0"/>
                        <a:t>MATH 1510 + L (4)</a:t>
                      </a:r>
                    </a:p>
                    <a:p>
                      <a:r>
                        <a:rPr lang="en-US" sz="1200" dirty="0"/>
                        <a:t>Calc.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PHYS</a:t>
                      </a:r>
                      <a:r>
                        <a:rPr lang="en-US" sz="1200" baseline="0" dirty="0"/>
                        <a:t> 1310 + L (5)</a:t>
                      </a:r>
                    </a:p>
                    <a:p>
                      <a:r>
                        <a:rPr lang="en-US" sz="1200" baseline="0" dirty="0"/>
                        <a:t>Physics I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1520 + L (4)</a:t>
                      </a:r>
                    </a:p>
                    <a:p>
                      <a:r>
                        <a:rPr lang="en-US" sz="1200" dirty="0"/>
                        <a:t>Calc.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 1320 + L  (5)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Physics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3080 + L (4)</a:t>
                      </a:r>
                    </a:p>
                    <a:p>
                      <a:r>
                        <a:rPr lang="en-US" sz="1200" dirty="0"/>
                        <a:t>Ig. Met. Pet.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BIOL 343 + L (4)</a:t>
                      </a:r>
                    </a:p>
                    <a:p>
                      <a:r>
                        <a:rPr lang="en-US" sz="1200" dirty="0" err="1"/>
                        <a:t>Env</a:t>
                      </a:r>
                      <a:r>
                        <a:rPr lang="en-US" sz="1200" dirty="0"/>
                        <a:t>. </a:t>
                      </a:r>
                      <a:r>
                        <a:rPr lang="en-US" sz="1200" dirty="0" err="1"/>
                        <a:t>Microbiol</a:t>
                      </a:r>
                      <a:r>
                        <a:rPr lang="en-US" sz="1200" dirty="0"/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</a:t>
                      </a:r>
                      <a:r>
                        <a:rPr lang="en-US" sz="1200" baseline="0" dirty="0"/>
                        <a:t> 341 (3)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Technical Writing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9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CHEM</a:t>
                      </a:r>
                      <a:r>
                        <a:rPr lang="en-US" sz="1200" baseline="0" dirty="0"/>
                        <a:t> 1215 + L (4)</a:t>
                      </a:r>
                      <a:endParaRPr lang="en-US" sz="1200" dirty="0"/>
                    </a:p>
                    <a:p>
                      <a:r>
                        <a:rPr lang="en-US" sz="1200" dirty="0"/>
                        <a:t>Chem. 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CHEM 1225 + L (4)</a:t>
                      </a:r>
                    </a:p>
                    <a:p>
                      <a:r>
                        <a:rPr lang="en-US" sz="1200" dirty="0"/>
                        <a:t>Chem.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ENGL 1120 (3)</a:t>
                      </a:r>
                    </a:p>
                    <a:p>
                      <a:r>
                        <a:rPr lang="en-US" sz="1200" dirty="0"/>
                        <a:t>College Writing II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412 (3)</a:t>
                      </a:r>
                    </a:p>
                    <a:p>
                      <a:r>
                        <a:rPr lang="en-US" sz="1200" dirty="0"/>
                        <a:t>GIS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</a:t>
                      </a:r>
                      <a:r>
                        <a:rPr lang="en-US" sz="1200" baseline="0" dirty="0"/>
                        <a:t> 472 (1)</a:t>
                      </a:r>
                    </a:p>
                    <a:p>
                      <a:r>
                        <a:rPr lang="en-US" sz="1200" baseline="0" dirty="0"/>
                        <a:t>Seminar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MATH 2350 (3)</a:t>
                      </a:r>
                    </a:p>
                    <a:p>
                      <a:r>
                        <a:rPr lang="en-US" sz="1200" dirty="0"/>
                        <a:t>Intro. Stats.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(3)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</a:t>
                      </a:r>
                      <a:r>
                        <a:rPr lang="en-US" sz="1200" baseline="0" dirty="0"/>
                        <a:t> 472 (1)</a:t>
                      </a:r>
                    </a:p>
                    <a:p>
                      <a:r>
                        <a:rPr lang="en-US" sz="1200" baseline="0" dirty="0"/>
                        <a:t>Seminar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Social Sciences or Humanities (3)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472 (1)</a:t>
                      </a:r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aseline="0" dirty="0"/>
                        <a:t>Arts (3)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GEOL 491 (3)</a:t>
                      </a:r>
                    </a:p>
                    <a:p>
                      <a:r>
                        <a:rPr lang="en-US" sz="1200" dirty="0"/>
                        <a:t>Directed Research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GEOL</a:t>
                      </a:r>
                      <a:r>
                        <a:rPr lang="en-US" sz="1200" baseline="0"/>
                        <a:t> </a:t>
                      </a:r>
                      <a:r>
                        <a:rPr lang="en-US" sz="1200" baseline="0" dirty="0"/>
                        <a:t>492 (3)</a:t>
                      </a:r>
                    </a:p>
                    <a:p>
                      <a:r>
                        <a:rPr lang="en-US" sz="1200" baseline="0" dirty="0"/>
                        <a:t>Senior Thesis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ENVS 472 (1)</a:t>
                      </a:r>
                    </a:p>
                    <a:p>
                      <a:r>
                        <a:rPr lang="en-US" sz="1200" dirty="0"/>
                        <a:t>Seminar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9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8476">
                <a:tc>
                  <a:txBody>
                    <a:bodyPr/>
                    <a:lstStyle/>
                    <a:p>
                      <a:r>
                        <a:rPr lang="en-US" sz="1200" dirty="0"/>
                        <a:t>Credits: 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18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17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>
          <a:xfrm>
            <a:off x="507341" y="4381298"/>
            <a:ext cx="284672" cy="232913"/>
          </a:xfrm>
          <a:prstGeom prst="rect">
            <a:avLst/>
          </a:prstGeom>
          <a:solidFill>
            <a:srgbClr val="FFFF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7341" y="4671721"/>
            <a:ext cx="284672" cy="232913"/>
          </a:xfrm>
          <a:prstGeom prst="rect">
            <a:avLst/>
          </a:prstGeom>
          <a:solidFill>
            <a:srgbClr val="FF99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07341" y="4962144"/>
            <a:ext cx="284672" cy="232913"/>
          </a:xfrm>
          <a:prstGeom prst="rect">
            <a:avLst/>
          </a:prstGeom>
          <a:solidFill>
            <a:srgbClr val="FF99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07341" y="5235315"/>
            <a:ext cx="284672" cy="23291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2546330" y="114291"/>
            <a:ext cx="636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Earth and Environmental Science Department curriculum sample flowchart</a:t>
            </a:r>
          </a:p>
          <a:p>
            <a:pPr algn="ctr"/>
            <a:r>
              <a:rPr lang="en-US" sz="1600" i="1" dirty="0"/>
              <a:t>Bachelor of Science in Environmental Science with Geology option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2012" y="4298546"/>
            <a:ext cx="11224583" cy="234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220" dirty="0"/>
              <a:t>Earth Science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Environmental Science / Environmental Engineering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Biology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Social Science, Humanities, and Arts electives 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English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Math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Chemistry</a:t>
            </a:r>
          </a:p>
          <a:p>
            <a:pPr>
              <a:lnSpc>
                <a:spcPct val="150000"/>
              </a:lnSpc>
            </a:pPr>
            <a:r>
              <a:rPr lang="en-US" sz="1220" dirty="0"/>
              <a:t>Physics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07341" y="6049076"/>
            <a:ext cx="284672" cy="23291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07341" y="5776263"/>
            <a:ext cx="284672" cy="232913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07341" y="5512119"/>
            <a:ext cx="284672" cy="232913"/>
          </a:xfrm>
          <a:prstGeom prst="rect">
            <a:avLst/>
          </a:prstGeom>
          <a:solidFill>
            <a:srgbClr val="66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07341" y="6321889"/>
            <a:ext cx="284672" cy="23291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1827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2767</TotalTime>
  <Words>404</Words>
  <Application>Microsoft Macintosh PowerPoint</Application>
  <PresentationFormat>Widescreen</PresentationFormat>
  <Paragraphs>100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jolante</dc:creator>
  <cp:lastModifiedBy>Microsoft Office User</cp:lastModifiedBy>
  <cp:revision>57</cp:revision>
  <dcterms:created xsi:type="dcterms:W3CDTF">2019-10-20T22:47:58Z</dcterms:created>
  <dcterms:modified xsi:type="dcterms:W3CDTF">2023-10-10T04:18:06Z</dcterms:modified>
</cp:coreProperties>
</file>