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napToObjects="1">
      <p:cViewPr varScale="1">
        <p:scale>
          <a:sx n="112" d="100"/>
          <a:sy n="112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B1CC7D8-AD83-43D6-A13E-C8D4E54F87C1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BD280AB-1509-4F41-A8CA-0B018EF52DFA}" type="slidenum">
              <a:rPr lang="en-US" sz="1200" b="0" strike="noStrike" spc="-1">
                <a:latin typeface="Times New Roman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1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C155329-3339-4430-98F8-C8B0A97415FF}" type="slidenum">
              <a:rPr lang="en-US" sz="1200" b="0" strike="noStrike" spc="-1">
                <a:latin typeface="Times New Roman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4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3619FAF-D11A-4DD1-BC02-D5CCEE669A50}" type="slidenum">
              <a:rPr lang="en-US" sz="1200" b="0" strike="noStrike" spc="-1">
                <a:latin typeface="Times New Roman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7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FFC9BCE-3325-451A-BAF5-2FA2ECC712EC}" type="slidenum">
              <a:rPr lang="en-US" sz="1200" b="0" strike="noStrike" spc="-1">
                <a:latin typeface="Times New Roman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AC575DB-DE93-48C2-BE93-2CD68C3533DE}" type="slidenum">
              <a:rPr lang="en-US" sz="1200" b="0" strike="noStrike" spc="-1">
                <a:latin typeface="Times New Roman"/>
              </a:rPr>
              <a:t>6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9AEAED7F-A03A-43BF-8CD0-D2AE1B3D7E1D}" type="slidenum">
              <a:rPr lang="en-US" sz="1200" b="0" strike="noStrike" spc="-1">
                <a:latin typeface="Times New Roman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251A0F5-9964-4F94-A907-E982D370DB25}" type="slidenum">
              <a:rPr lang="en-US" sz="1200" b="0" strike="noStrike" spc="-1">
                <a:latin typeface="Times New Roman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801AAC4-E4DC-4866-87AB-5826D1524AE8}" type="slidenum">
              <a:rPr lang="en-US" sz="1200" b="0" strike="noStrike" spc="-1">
                <a:latin typeface="Times New Roman"/>
              </a:rPr>
              <a:t>9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4852E-7E57-8547-8DF9-C6127A856C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2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4595DB-8CC4-9D41-934C-F9E2951F5D55}" type="datetimeFigureOut">
              <a:rPr lang="en-US" smtClean="0"/>
              <a:pPr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E4A17-4B16-964D-BBD2-C464A4D404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0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680" cy="6811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-1080" y="0"/>
            <a:ext cx="9144360" cy="685728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pic>
        <p:nvPicPr>
          <p:cNvPr id="5" name="Picture 7"/>
          <p:cNvPicPr/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080" y="0"/>
            <a:ext cx="9144360" cy="685728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3"/>
          <p:cNvPicPr/>
          <p:nvPr/>
        </p:nvPicPr>
        <p:blipFill>
          <a:blip r:embed="rId2"/>
          <a:stretch/>
        </p:blipFill>
        <p:spPr>
          <a:xfrm>
            <a:off x="5620320" y="5745960"/>
            <a:ext cx="3374640" cy="97416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0" y="302040"/>
            <a:ext cx="9143280" cy="140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strike="noStrike" spc="-1">
                <a:solidFill>
                  <a:srgbClr val="FFFFFF"/>
                </a:solidFill>
                <a:latin typeface="Segoe Print"/>
              </a:rPr>
              <a:t>Smart/Green Grid/Cities</a:t>
            </a:r>
            <a:endParaRPr lang="en-US" sz="5400" b="0" strike="noStrike" spc="-1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297360" y="2174760"/>
            <a:ext cx="8846280" cy="357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Session Chair: 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	Gil Gallegos, New Mexico Highlands University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Panelists: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	Thomas Bowles, New Mexico Green Grid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	Jim Miller, </a:t>
            </a:r>
            <a:r>
              <a:rPr lang="en-US" sz="3200" b="0" strike="noStrike" spc="-1">
                <a:solidFill>
                  <a:srgbClr val="FFFFFF"/>
                </a:solidFill>
                <a:latin typeface="Calibri"/>
              </a:rPr>
              <a:t>Wind Energy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FFFFFF"/>
                </a:solidFill>
                <a:latin typeface="Calibri"/>
              </a:rPr>
              <a:t>	Gary Todd, PNM Resources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148680" y="6013080"/>
            <a:ext cx="483516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BFBFBF"/>
                </a:solidFill>
                <a:latin typeface="Calibri"/>
                <a:ea typeface="DejaVu Sans"/>
              </a:rPr>
              <a:t>Cybersecurity Entrepreneurship Workshop</a:t>
            </a: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BFBFBF"/>
                </a:solidFill>
                <a:latin typeface="Calibri"/>
                <a:ea typeface="DejaVu Sans"/>
              </a:rPr>
              <a:t>September 27, 2019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19E3C3A-E1FE-9943-9D77-478971E26BC1}"/>
              </a:ext>
            </a:extLst>
          </p:cNvPr>
          <p:cNvSpPr txBox="1">
            <a:spLocks/>
          </p:cNvSpPr>
          <p:nvPr/>
        </p:nvSpPr>
        <p:spPr>
          <a:xfrm>
            <a:off x="397565" y="1729409"/>
            <a:ext cx="8563556" cy="497950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</a:rPr>
              <a:t>Competition Instructions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Select a Spokesperson for your table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Answer the posed questions as best you can – remember, there are no wrong answers!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Ask for help if necessary.  People will be in your vicinity.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Work together and involve everyone at your Table.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Produce brief written responses to the questions using the form on your table.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Spokesperson for the winning team will be asked to briefly present critical points in the final session.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4352BEE-91CB-234C-9864-446D18C685AC}"/>
              </a:ext>
            </a:extLst>
          </p:cNvPr>
          <p:cNvSpPr txBox="1">
            <a:spLocks/>
          </p:cNvSpPr>
          <p:nvPr/>
        </p:nvSpPr>
        <p:spPr>
          <a:xfrm>
            <a:off x="217171" y="608772"/>
            <a:ext cx="8743950" cy="94078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50" b="1" dirty="0">
                <a:solidFill>
                  <a:schemeClr val="bg1"/>
                </a:solidFill>
                <a:latin typeface="Segoe Print" panose="02000800000000000000" pitchFamily="2" charset="0"/>
                <a:cs typeface="Hadassah Friedlaender" panose="020F0502020204030204" pitchFamily="34" charset="0"/>
              </a:rPr>
              <a:t>Cyber Tech Competition</a:t>
            </a:r>
          </a:p>
        </p:txBody>
      </p:sp>
    </p:spTree>
    <p:extLst>
      <p:ext uri="{BB962C8B-B14F-4D97-AF65-F5344CB8AC3E}">
        <p14:creationId xmlns:p14="http://schemas.microsoft.com/office/powerpoint/2010/main" val="198273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your top three priorities in securing the SMART grid from cyber-attacks?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is the current state of security applied to traditional grid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major issues faced in securing SMART grid technology utilizing available off-the-shelf software and hardware?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the major vulnerabilities in SMART grid technology?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>
                <a:solidFill>
                  <a:srgbClr val="FFFFFF"/>
                </a:solidFill>
                <a:latin typeface="Segoe Print"/>
                <a:ea typeface="DejaVu Sans"/>
              </a:rPr>
              <a:t>Security &amp; Privacy Topics</a:t>
            </a:r>
            <a:endParaRPr lang="en-US" sz="405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entities (NIST) do you foresee as major players in creating standards for secure SMART grid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How will NM guarantee scalable and transferable secure SMART grid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Will New Mexico’s SMART grid interface with national and global SMART grid networks?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Will data be shared for improvement of network vulnerabilities(improvement via AI or machine learning) to unforeseen cyber-attacks?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>
                <a:solidFill>
                  <a:srgbClr val="FFFFFF"/>
                </a:solidFill>
                <a:latin typeface="Segoe Print"/>
                <a:ea typeface="DejaVu Sans"/>
              </a:rPr>
              <a:t>Security &amp; Privacy Topics</a:t>
            </a:r>
            <a:endParaRPr lang="en-US" sz="405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do you foresee IoT, AI and machine learning disciplines contributing to the success of a secure SMART grid?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>
                <a:solidFill>
                  <a:srgbClr val="FFFFFF"/>
                </a:solidFill>
                <a:latin typeface="Segoe Print"/>
                <a:ea typeface="DejaVu Sans"/>
              </a:rPr>
              <a:t>Security &amp; Privacy Topics</a:t>
            </a:r>
            <a:endParaRPr lang="en-US" sz="405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How do you envision the transition from traditional grid technology to SMART grid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Who will be the regulators of SMART grid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Do you believe SMART grid technology will be a disruptive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Will this cause a paradigm shift in the way energy is produced, utilized, secured and monitored?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 dirty="0">
                <a:solidFill>
                  <a:srgbClr val="FFFFFF"/>
                </a:solidFill>
                <a:latin typeface="Segoe Print"/>
                <a:ea typeface="DejaVu Sans"/>
              </a:rPr>
              <a:t>Market Definition and Analysis</a:t>
            </a:r>
            <a:endParaRPr lang="en-US" sz="405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the major forces pushing SMART grid technology forward in NM and nationally?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If you could suddenly wave your magic wand, what would you change in the current power grid industry to expedite and facilitate the adoption of SMART grid technology (your elevator speech)?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Does NM have both the hardware and software infrastructure to succeed at implementing SMART grid technology? If not, what will be necessary to attain these objectives?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 dirty="0">
                <a:solidFill>
                  <a:srgbClr val="FFFFFF"/>
                </a:solidFill>
                <a:latin typeface="Segoe Print"/>
                <a:ea typeface="DejaVu Sans"/>
              </a:rPr>
              <a:t>Market Definition and Analysis</a:t>
            </a:r>
            <a:endParaRPr lang="en-US" sz="405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is your plan to train personnel and meet the demand of this new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resources are necessary from NM as well as nationally to make SMART grid technology a success in NM?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the major resistant forces to developing SMART grid technology (political, monetary, personnel, …)?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Does NM have the workforce to troubleshoot and operate such complex systems? Will educational objectives need to be discussed with HED?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 dirty="0">
                <a:solidFill>
                  <a:srgbClr val="FFFFFF"/>
                </a:solidFill>
                <a:latin typeface="Segoe Print"/>
                <a:ea typeface="DejaVu Sans"/>
              </a:rPr>
              <a:t>Market Definition and Analysis</a:t>
            </a:r>
            <a:endParaRPr lang="en-US" sz="405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is your plan to train personnel and meet the demand of this new technology?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resources are necessary from NM as well as nationally to make SMART grid technology a success in NM?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are the major resistant forces to developing SMART grid technology (political, monetary, personnel, …)?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Does NM have the workforce to troubleshoot and operate such complex systems? Will educational objectives need to be discussed with HED?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 dirty="0">
                <a:solidFill>
                  <a:srgbClr val="FFFFFF"/>
                </a:solidFill>
                <a:latin typeface="Segoe Print"/>
                <a:ea typeface="DejaVu Sans"/>
              </a:rPr>
              <a:t>Market Definition and Analysis</a:t>
            </a:r>
            <a:endParaRPr lang="en-US" sz="405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331560" y="1954440"/>
            <a:ext cx="8663400" cy="442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Calibri"/>
                <a:ea typeface="DejaVu Sans"/>
              </a:rPr>
              <a:t>Key issues:</a:t>
            </a:r>
            <a:endParaRPr lang="en-US" sz="32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What is the global demand for SMART grid technology? </a:t>
            </a:r>
            <a:endParaRPr lang="en-US" sz="2400" b="0" strike="noStrike" spc="-1">
              <a:latin typeface="Arial"/>
            </a:endParaRPr>
          </a:p>
          <a:p>
            <a:pPr marL="914400" lvl="1" indent="-4564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Does NM envision partnering with mature SMART grid entities to grow our technology?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0" y="857160"/>
            <a:ext cx="914328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/>
          <a:lstStyle/>
          <a:p>
            <a:pPr algn="ctr">
              <a:lnSpc>
                <a:spcPct val="90000"/>
              </a:lnSpc>
            </a:pPr>
            <a:r>
              <a:rPr lang="en-US" sz="4050" b="1" strike="noStrike" spc="-1" dirty="0">
                <a:solidFill>
                  <a:srgbClr val="FFFFFF"/>
                </a:solidFill>
                <a:latin typeface="Segoe Print"/>
                <a:ea typeface="DejaVu Sans"/>
              </a:rPr>
              <a:t>Market Definition and Analysis</a:t>
            </a:r>
            <a:endParaRPr lang="en-US" sz="405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629</Words>
  <Application>Microsoft Macintosh PowerPoint</Application>
  <PresentationFormat>On-screen Show (4:3)</PresentationFormat>
  <Paragraphs>77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Segoe Print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Mexico Institute of Mining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GenCyber</dc:title>
  <dc:subject/>
  <dc:creator>Lorie M. Liebrock</dc:creator>
  <dc:description/>
  <cp:lastModifiedBy>Lorie Liebrock</cp:lastModifiedBy>
  <cp:revision>59</cp:revision>
  <cp:lastPrinted>2015-07-16T04:40:11Z</cp:lastPrinted>
  <dcterms:created xsi:type="dcterms:W3CDTF">2015-07-03T22:06:06Z</dcterms:created>
  <dcterms:modified xsi:type="dcterms:W3CDTF">2019-09-26T19:53:06Z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New Mexico Institute of Mining and Technology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