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5"/>
  </p:notesMasterIdLst>
  <p:handoutMasterIdLst>
    <p:handoutMasterId r:id="rId26"/>
  </p:handoutMasterIdLst>
  <p:sldIdLst>
    <p:sldId id="256" r:id="rId2"/>
    <p:sldId id="282" r:id="rId3"/>
    <p:sldId id="257" r:id="rId4"/>
    <p:sldId id="258" r:id="rId5"/>
    <p:sldId id="259" r:id="rId6"/>
    <p:sldId id="271" r:id="rId7"/>
    <p:sldId id="263" r:id="rId8"/>
    <p:sldId id="281" r:id="rId9"/>
    <p:sldId id="260" r:id="rId10"/>
    <p:sldId id="286" r:id="rId11"/>
    <p:sldId id="283" r:id="rId12"/>
    <p:sldId id="270" r:id="rId13"/>
    <p:sldId id="272" r:id="rId14"/>
    <p:sldId id="284" r:id="rId15"/>
    <p:sldId id="261" r:id="rId16"/>
    <p:sldId id="273" r:id="rId17"/>
    <p:sldId id="266" r:id="rId18"/>
    <p:sldId id="285" r:id="rId19"/>
    <p:sldId id="274" r:id="rId20"/>
    <p:sldId id="279" r:id="rId21"/>
    <p:sldId id="275" r:id="rId22"/>
    <p:sldId id="262" r:id="rId23"/>
    <p:sldId id="280"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598" autoAdjust="0"/>
  </p:normalViewPr>
  <p:slideViewPr>
    <p:cSldViewPr>
      <p:cViewPr>
        <p:scale>
          <a:sx n="100" d="100"/>
          <a:sy n="100" d="100"/>
        </p:scale>
        <p:origin x="-1944" y="-4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856" y="-7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44A2813-211F-492A-A563-D0846E470472}" type="datetimeFigureOut">
              <a:rPr lang="en-US" smtClean="0"/>
              <a:t>10/4/2018</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763560A5-3FAD-4EB4-8246-6CCB75730A52}" type="slidenum">
              <a:rPr lang="en-US" smtClean="0"/>
              <a:t>‹#›</a:t>
            </a:fld>
            <a:endParaRPr lang="en-US"/>
          </a:p>
        </p:txBody>
      </p:sp>
    </p:spTree>
    <p:extLst>
      <p:ext uri="{BB962C8B-B14F-4D97-AF65-F5344CB8AC3E}">
        <p14:creationId xmlns:p14="http://schemas.microsoft.com/office/powerpoint/2010/main" val="3095271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DB37698-5E6A-4BBC-B3DC-1A98E784A3D4}" type="datetimeFigureOut">
              <a:rPr lang="en-US" smtClean="0"/>
              <a:t>10/4/2018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6B94D7A-4940-4536-B80C-8DE0ADB86B98}" type="slidenum">
              <a:rPr lang="en-US" smtClean="0"/>
              <a:t>‹#›</a:t>
            </a:fld>
            <a:endParaRPr lang="en-US"/>
          </a:p>
        </p:txBody>
      </p:sp>
    </p:spTree>
    <p:extLst>
      <p:ext uri="{BB962C8B-B14F-4D97-AF65-F5344CB8AC3E}">
        <p14:creationId xmlns:p14="http://schemas.microsoft.com/office/powerpoint/2010/main" val="408235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1</a:t>
            </a:fld>
            <a:endParaRPr lang="en-US"/>
          </a:p>
        </p:txBody>
      </p:sp>
    </p:spTree>
    <p:extLst>
      <p:ext uri="{BB962C8B-B14F-4D97-AF65-F5344CB8AC3E}">
        <p14:creationId xmlns:p14="http://schemas.microsoft.com/office/powerpoint/2010/main" val="1438805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2</a:t>
            </a:fld>
            <a:endParaRPr lang="en-US"/>
          </a:p>
        </p:txBody>
      </p:sp>
    </p:spTree>
    <p:extLst>
      <p:ext uri="{BB962C8B-B14F-4D97-AF65-F5344CB8AC3E}">
        <p14:creationId xmlns:p14="http://schemas.microsoft.com/office/powerpoint/2010/main" val="2756553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3</a:t>
            </a:fld>
            <a:endParaRPr lang="en-US"/>
          </a:p>
        </p:txBody>
      </p:sp>
    </p:spTree>
    <p:extLst>
      <p:ext uri="{BB962C8B-B14F-4D97-AF65-F5344CB8AC3E}">
        <p14:creationId xmlns:p14="http://schemas.microsoft.com/office/powerpoint/2010/main" val="98493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4</a:t>
            </a:fld>
            <a:endParaRPr lang="en-US"/>
          </a:p>
        </p:txBody>
      </p:sp>
    </p:spTree>
    <p:extLst>
      <p:ext uri="{BB962C8B-B14F-4D97-AF65-F5344CB8AC3E}">
        <p14:creationId xmlns:p14="http://schemas.microsoft.com/office/powerpoint/2010/main" val="1462892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5</a:t>
            </a:fld>
            <a:endParaRPr lang="en-US"/>
          </a:p>
        </p:txBody>
      </p:sp>
    </p:spTree>
    <p:extLst>
      <p:ext uri="{BB962C8B-B14F-4D97-AF65-F5344CB8AC3E}">
        <p14:creationId xmlns:p14="http://schemas.microsoft.com/office/powerpoint/2010/main" val="500371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B94D7A-4940-4536-B80C-8DE0ADB86B98}" type="slidenum">
              <a:rPr lang="en-US" smtClean="0"/>
              <a:t>6</a:t>
            </a:fld>
            <a:endParaRPr lang="en-US"/>
          </a:p>
        </p:txBody>
      </p:sp>
    </p:spTree>
    <p:extLst>
      <p:ext uri="{BB962C8B-B14F-4D97-AF65-F5344CB8AC3E}">
        <p14:creationId xmlns:p14="http://schemas.microsoft.com/office/powerpoint/2010/main" val="239193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2"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A3F3CA7-9F81-4168-AD09-67F47CFC1920}"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E1186-1407-4514-AABF-CBF8BC46AD33}"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F3CA7-9F81-4168-AD09-67F47CFC1920}"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9"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1"/>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F3CA7-9F81-4168-AD09-67F47CFC1920}" type="datetimeFigureOut">
              <a:rPr lang="en-US" smtClean="0"/>
              <a:t>10/4/2018</a:t>
            </a:fld>
            <a:endParaRPr lang="en-US"/>
          </a:p>
        </p:txBody>
      </p:sp>
      <p:sp>
        <p:nvSpPr>
          <p:cNvPr id="5" name="Footer Placeholder 4"/>
          <p:cNvSpPr>
            <a:spLocks noGrp="1"/>
          </p:cNvSpPr>
          <p:nvPr>
            <p:ph type="ftr" sz="quarter" idx="11"/>
          </p:nvPr>
        </p:nvSpPr>
        <p:spPr>
          <a:xfrm>
            <a:off x="2640598" y="6377460"/>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3F3CA7-9F81-4168-AD09-67F47CFC1920}"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3F3CA7-9F81-4168-AD09-67F47CFC1920}"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E1186-1407-4514-AABF-CBF8BC46AD3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3F3CA7-9F81-4168-AD09-67F47CFC1920}"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698988"/>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1"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6" y="1698988"/>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6"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3F3CA7-9F81-4168-AD09-67F47CFC1920}" type="datetimeFigureOut">
              <a:rPr lang="en-US" smtClean="0"/>
              <a:t>10/4/2018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3F3CA7-9F81-4168-AD09-67F47CFC1920}" type="datetimeFigureOut">
              <a:rPr lang="en-US" smtClean="0"/>
              <a:t>10/4/2018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F3CA7-9F81-4168-AD09-67F47CFC1920}" type="datetimeFigureOut">
              <a:rPr lang="en-US" smtClean="0"/>
              <a:t>10/4/2018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CE1186-1407-4514-AABF-CBF8BC46AD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9"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8" y="1743134"/>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9"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3F3CA7-9F81-4168-AD09-67F47CFC1920}"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E1186-1407-4514-AABF-CBF8BC46AD33}"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3" y="155448"/>
            <a:ext cx="2525151"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A3F3CA7-9F81-4168-AD09-67F47CFC1920}" type="datetimeFigureOut">
              <a:rPr lang="en-US" smtClean="0"/>
              <a:t>10/4/2018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71CE1186-1407-4514-AABF-CBF8BC46AD3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2" y="1"/>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1"/>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2"/>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A3F3CA7-9F81-4168-AD09-67F47CFC1920}" type="datetimeFigureOut">
              <a:rPr lang="en-US" smtClean="0"/>
              <a:t>10/4/2018</a:t>
            </a:fld>
            <a:endParaRPr lang="en-US"/>
          </a:p>
        </p:txBody>
      </p:sp>
      <p:sp>
        <p:nvSpPr>
          <p:cNvPr id="5" name="Footer Placeholder 4"/>
          <p:cNvSpPr>
            <a:spLocks noGrp="1"/>
          </p:cNvSpPr>
          <p:nvPr>
            <p:ph type="ftr" sz="quarter" idx="3"/>
          </p:nvPr>
        </p:nvSpPr>
        <p:spPr>
          <a:xfrm>
            <a:off x="2640598"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1CE1186-1407-4514-AABF-CBF8BC46AD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9646"/>
            <a:ext cx="7848600" cy="2743200"/>
          </a:xfrm>
        </p:spPr>
        <p:txBody>
          <a:bodyPr>
            <a:normAutofit fontScale="90000"/>
          </a:bodyPr>
          <a:lstStyle/>
          <a:p>
            <a:pPr algn="ctr"/>
            <a:r>
              <a:rPr lang="en-US" sz="5400" dirty="0" smtClean="0"/>
              <a:t>Purchasing Card </a:t>
            </a:r>
            <a:br>
              <a:rPr lang="en-US" sz="5400" dirty="0" smtClean="0"/>
            </a:br>
            <a:r>
              <a:rPr lang="en-US" sz="5400" dirty="0" smtClean="0"/>
              <a:t>&amp;</a:t>
            </a:r>
            <a:br>
              <a:rPr lang="en-US" sz="5400" dirty="0" smtClean="0"/>
            </a:br>
            <a:r>
              <a:rPr lang="en-US" sz="5400" dirty="0" smtClean="0"/>
              <a:t> Gas Card </a:t>
            </a:r>
            <a:br>
              <a:rPr lang="en-US" sz="5400" dirty="0" smtClean="0"/>
            </a:br>
            <a:r>
              <a:rPr lang="en-US" sz="5400" dirty="0" smtClean="0"/>
              <a:t>Training</a:t>
            </a:r>
            <a:endParaRPr lang="en-US" sz="5400" dirty="0"/>
          </a:p>
        </p:txBody>
      </p:sp>
      <p:sp>
        <p:nvSpPr>
          <p:cNvPr id="3" name="TextBox 2"/>
          <p:cNvSpPr txBox="1"/>
          <p:nvPr/>
        </p:nvSpPr>
        <p:spPr>
          <a:xfrm>
            <a:off x="2514600" y="5638800"/>
            <a:ext cx="4572000" cy="369332"/>
          </a:xfrm>
          <a:prstGeom prst="rect">
            <a:avLst/>
          </a:prstGeom>
          <a:noFill/>
        </p:spPr>
        <p:txBody>
          <a:bodyPr wrap="square" rtlCol="0">
            <a:spAutoFit/>
          </a:bodyPr>
          <a:lstStyle/>
          <a:p>
            <a:pPr algn="ctr"/>
            <a:r>
              <a:rPr lang="en-US" dirty="0" smtClean="0"/>
              <a:t>October 8, 2018</a:t>
            </a:r>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12293" b="44329"/>
          <a:stretch/>
        </p:blipFill>
        <p:spPr>
          <a:xfrm>
            <a:off x="1951814" y="381000"/>
            <a:ext cx="5099591" cy="1650546"/>
          </a:xfrm>
          <a:prstGeom prst="rect">
            <a:avLst/>
          </a:prstGeom>
        </p:spPr>
      </p:pic>
    </p:spTree>
    <p:extLst>
      <p:ext uri="{BB962C8B-B14F-4D97-AF65-F5344CB8AC3E}">
        <p14:creationId xmlns:p14="http://schemas.microsoft.com/office/powerpoint/2010/main" val="4220844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Amenities (State Funds)</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Calibri" panose="020F0502020204030204" pitchFamily="34" charset="0"/>
              </a:rPr>
              <a:t>The NMIMT Board of Regents has mandated that all payments or employee reimbursement for social amenities type expenditures be documented and reviewed for approval. This is done through the use of the Social Amenities Form. Social amenities expenses are only allowable when using unrestricted funds and require that a completed Social Amenities Form be attached to the payment request. The form must clearly state the </a:t>
            </a:r>
            <a:r>
              <a:rPr lang="en-US" u="sng" dirty="0">
                <a:latin typeface="Calibri" panose="020F0502020204030204" pitchFamily="34" charset="0"/>
              </a:rPr>
              <a:t>public purpose (or benefit to NM Tech), list the names of all participants and the organizations they represent </a:t>
            </a:r>
          </a:p>
          <a:p>
            <a:endParaRPr lang="en-US" dirty="0"/>
          </a:p>
        </p:txBody>
      </p:sp>
    </p:spTree>
    <p:extLst>
      <p:ext uri="{BB962C8B-B14F-4D97-AF65-F5344CB8AC3E}">
        <p14:creationId xmlns:p14="http://schemas.microsoft.com/office/powerpoint/2010/main" val="1727466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Amenities </a:t>
            </a:r>
            <a:r>
              <a:rPr lang="en-US" dirty="0" smtClean="0"/>
              <a:t>Examples</a:t>
            </a:r>
            <a:endParaRPr lang="en-US" dirty="0"/>
          </a:p>
        </p:txBody>
      </p:sp>
      <p:sp>
        <p:nvSpPr>
          <p:cNvPr id="3" name="Content Placeholder 2"/>
          <p:cNvSpPr>
            <a:spLocks noGrp="1"/>
          </p:cNvSpPr>
          <p:nvPr>
            <p:ph idx="1"/>
          </p:nvPr>
        </p:nvSpPr>
        <p:spPr>
          <a:xfrm>
            <a:off x="1143000" y="1524000"/>
            <a:ext cx="6781800" cy="5257799"/>
          </a:xfrm>
        </p:spPr>
        <p:txBody>
          <a:bodyPr>
            <a:normAutofit fontScale="32500" lnSpcReduction="20000"/>
          </a:bodyPr>
          <a:lstStyle/>
          <a:p>
            <a:r>
              <a:rPr lang="en-US" dirty="0"/>
              <a:t>Gifts – NMT pen set for a guest speaker </a:t>
            </a:r>
            <a:r>
              <a:rPr lang="en-US" dirty="0" smtClean="0"/>
              <a:t/>
            </a:r>
            <a:br>
              <a:rPr lang="en-US" dirty="0" smtClean="0"/>
            </a:br>
            <a:endParaRPr lang="en-US" dirty="0"/>
          </a:p>
          <a:p>
            <a:r>
              <a:rPr lang="en-US" dirty="0"/>
              <a:t>Prizes – trophies or </a:t>
            </a:r>
            <a:r>
              <a:rPr lang="en-US" dirty="0" smtClean="0"/>
              <a:t>plaques</a:t>
            </a:r>
            <a:br>
              <a:rPr lang="en-US" dirty="0" smtClean="0"/>
            </a:br>
            <a:endParaRPr lang="en-US" dirty="0"/>
          </a:p>
          <a:p>
            <a:r>
              <a:rPr lang="en-US" dirty="0"/>
              <a:t> Clothing: </a:t>
            </a:r>
          </a:p>
          <a:p>
            <a:pPr marL="118872" indent="0">
              <a:buNone/>
            </a:pPr>
            <a:r>
              <a:rPr lang="en-US" dirty="0"/>
              <a:t>	</a:t>
            </a:r>
            <a:r>
              <a:rPr lang="en-US" dirty="0" smtClean="0"/>
              <a:t>a)Shirts </a:t>
            </a:r>
            <a:r>
              <a:rPr lang="en-US" dirty="0"/>
              <a:t>with employees name or NMT department on them </a:t>
            </a:r>
          </a:p>
          <a:p>
            <a:pPr marL="118872" indent="0">
              <a:buNone/>
            </a:pPr>
            <a:r>
              <a:rPr lang="en-US" dirty="0"/>
              <a:t>	b)T-shirts for departmental volleyball </a:t>
            </a:r>
            <a:r>
              <a:rPr lang="en-US" dirty="0" smtClean="0"/>
              <a:t>team</a:t>
            </a:r>
            <a:br>
              <a:rPr lang="en-US" dirty="0" smtClean="0"/>
            </a:br>
            <a:endParaRPr lang="en-US" dirty="0"/>
          </a:p>
          <a:p>
            <a:r>
              <a:rPr lang="en-US" dirty="0"/>
              <a:t> Flowers/Plants </a:t>
            </a:r>
          </a:p>
          <a:p>
            <a:pPr marL="118872" indent="0">
              <a:buNone/>
            </a:pPr>
            <a:r>
              <a:rPr lang="en-US" dirty="0"/>
              <a:t>	a. Employee illness or surgery </a:t>
            </a:r>
          </a:p>
          <a:p>
            <a:pPr marL="118872" indent="0">
              <a:buNone/>
            </a:pPr>
            <a:r>
              <a:rPr lang="en-US" dirty="0"/>
              <a:t>	b. Death in the family </a:t>
            </a:r>
          </a:p>
          <a:p>
            <a:pPr marL="118872" indent="0">
              <a:buNone/>
            </a:pPr>
            <a:r>
              <a:rPr lang="en-US" dirty="0"/>
              <a:t>	c. Congratulations on birth of a child </a:t>
            </a:r>
            <a:r>
              <a:rPr lang="en-US" dirty="0" smtClean="0"/>
              <a:t/>
            </a:r>
            <a:br>
              <a:rPr lang="en-US" dirty="0" smtClean="0"/>
            </a:br>
            <a:endParaRPr lang="en-US" dirty="0"/>
          </a:p>
          <a:p>
            <a:r>
              <a:rPr lang="en-US" dirty="0"/>
              <a:t>Promotions – giveaways such as mugs, pens, key chains, t-shirts, etc. </a:t>
            </a:r>
            <a:r>
              <a:rPr lang="en-US" dirty="0" smtClean="0"/>
              <a:t/>
            </a:r>
            <a:br>
              <a:rPr lang="en-US" dirty="0" smtClean="0"/>
            </a:br>
            <a:endParaRPr lang="en-US" dirty="0"/>
          </a:p>
          <a:p>
            <a:r>
              <a:rPr lang="en-US" dirty="0"/>
              <a:t>Entertainment </a:t>
            </a:r>
          </a:p>
          <a:p>
            <a:pPr marL="118872" indent="0">
              <a:buNone/>
            </a:pPr>
            <a:r>
              <a:rPr lang="en-US" dirty="0"/>
              <a:t>	a. Dinner for dignitaries to discuss funding or other business </a:t>
            </a:r>
          </a:p>
          <a:p>
            <a:pPr marL="118872" indent="0">
              <a:buNone/>
            </a:pPr>
            <a:r>
              <a:rPr lang="en-US" dirty="0"/>
              <a:t>	b. Tickets to sporting event </a:t>
            </a:r>
          </a:p>
          <a:p>
            <a:pPr marL="118872" indent="0">
              <a:buNone/>
            </a:pPr>
            <a:r>
              <a:rPr lang="en-US" dirty="0"/>
              <a:t>	c. Admission in to museum </a:t>
            </a:r>
            <a:r>
              <a:rPr lang="en-US" dirty="0" smtClean="0"/>
              <a:t/>
            </a:r>
            <a:br>
              <a:rPr lang="en-US" dirty="0" smtClean="0"/>
            </a:br>
            <a:endParaRPr lang="en-US" dirty="0"/>
          </a:p>
          <a:p>
            <a:r>
              <a:rPr lang="en-US" dirty="0"/>
              <a:t>Decorations </a:t>
            </a:r>
          </a:p>
          <a:p>
            <a:pPr marL="118872" indent="0">
              <a:buNone/>
            </a:pPr>
            <a:r>
              <a:rPr lang="en-US" dirty="0"/>
              <a:t>	a. Holiday decorations </a:t>
            </a:r>
          </a:p>
          <a:p>
            <a:pPr marL="118872" indent="0">
              <a:buNone/>
            </a:pPr>
            <a:r>
              <a:rPr lang="en-US" dirty="0"/>
              <a:t>	b. Painting to hang in office </a:t>
            </a:r>
            <a:r>
              <a:rPr lang="en-US" dirty="0" smtClean="0"/>
              <a:t/>
            </a:r>
            <a:br>
              <a:rPr lang="en-US" dirty="0" smtClean="0"/>
            </a:br>
            <a:endParaRPr lang="en-US" dirty="0"/>
          </a:p>
          <a:p>
            <a:r>
              <a:rPr lang="en-US" dirty="0"/>
              <a:t>Refreshments </a:t>
            </a:r>
          </a:p>
          <a:p>
            <a:pPr marL="118872" indent="0">
              <a:buNone/>
            </a:pPr>
            <a:r>
              <a:rPr lang="en-US" dirty="0"/>
              <a:t>	a. Coffee/tea and related supplies (sugar, creamer, stir sticks, etc.) for the office and office visitors </a:t>
            </a:r>
          </a:p>
          <a:p>
            <a:pPr marL="118872" indent="0">
              <a:buNone/>
            </a:pPr>
            <a:r>
              <a:rPr lang="en-US" dirty="0"/>
              <a:t>	b. Donuts and coffee for departmental seminar or meeting </a:t>
            </a:r>
          </a:p>
          <a:p>
            <a:pPr marL="118872" indent="0">
              <a:buNone/>
            </a:pPr>
            <a:r>
              <a:rPr lang="en-US" dirty="0"/>
              <a:t>	c. Cookies and lemonade for departmental training </a:t>
            </a:r>
          </a:p>
          <a:p>
            <a:pPr marL="118872" indent="0">
              <a:buNone/>
            </a:pPr>
            <a:r>
              <a:rPr lang="en-US" dirty="0"/>
              <a:t>	d. Meals provided for off campus guests or </a:t>
            </a:r>
            <a:r>
              <a:rPr lang="en-US" dirty="0" smtClean="0"/>
              <a:t>visitors</a:t>
            </a:r>
            <a:br>
              <a:rPr lang="en-US" dirty="0" smtClean="0"/>
            </a:br>
            <a:endParaRPr lang="en-US" dirty="0"/>
          </a:p>
          <a:p>
            <a:r>
              <a:rPr lang="en-US" dirty="0"/>
              <a:t> Meals (non per diem)</a:t>
            </a:r>
          </a:p>
          <a:p>
            <a:pPr marL="118872" indent="0">
              <a:buNone/>
            </a:pPr>
            <a:r>
              <a:rPr lang="en-US" dirty="0"/>
              <a:t>	a. Meal for guest speaker, visiting professor or other off campus visitors </a:t>
            </a:r>
          </a:p>
          <a:p>
            <a:pPr marL="118872" indent="0">
              <a:buNone/>
            </a:pPr>
            <a:r>
              <a:rPr lang="en-US" dirty="0"/>
              <a:t>	b. Working lunch for staff</a:t>
            </a:r>
          </a:p>
          <a:p>
            <a:pPr marL="118872" indent="0">
              <a:buNone/>
            </a:pPr>
            <a:r>
              <a:rPr lang="en-US" dirty="0"/>
              <a:t>	c. Pizza for study </a:t>
            </a:r>
            <a:r>
              <a:rPr lang="en-US" dirty="0" smtClean="0"/>
              <a:t>group</a:t>
            </a:r>
            <a:br>
              <a:rPr lang="en-US" dirty="0" smtClean="0"/>
            </a:br>
            <a:endParaRPr lang="en-US" dirty="0"/>
          </a:p>
          <a:p>
            <a:r>
              <a:rPr lang="en-US" dirty="0"/>
              <a:t>Break Room/Party Supplies </a:t>
            </a:r>
          </a:p>
          <a:p>
            <a:pPr marL="118872" indent="0">
              <a:buNone/>
            </a:pPr>
            <a:r>
              <a:rPr lang="en-US" dirty="0"/>
              <a:t>	a. Paper-goods such as paper plates, cups, forks, etc. </a:t>
            </a:r>
          </a:p>
          <a:p>
            <a:pPr marL="118872" indent="0">
              <a:buNone/>
            </a:pPr>
            <a:r>
              <a:rPr lang="en-US" dirty="0"/>
              <a:t>	b. Coffee pot, toaster, small refrigerator, ice maker or other small </a:t>
            </a:r>
            <a:r>
              <a:rPr lang="en-US" dirty="0" smtClean="0"/>
              <a:t>appliances</a:t>
            </a:r>
            <a:br>
              <a:rPr lang="en-US" dirty="0" smtClean="0"/>
            </a:br>
            <a:endParaRPr lang="en-US" dirty="0"/>
          </a:p>
          <a:p>
            <a:r>
              <a:rPr lang="en-US" dirty="0"/>
              <a:t>Bottled Water/Water Delivery Service – water for the office and office visitors. </a:t>
            </a:r>
          </a:p>
        </p:txBody>
      </p:sp>
    </p:spTree>
    <p:extLst>
      <p:ext uri="{BB962C8B-B14F-4D97-AF65-F5344CB8AC3E}">
        <p14:creationId xmlns:p14="http://schemas.microsoft.com/office/powerpoint/2010/main" val="2448615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7543800" cy="914400"/>
          </a:xfrm>
        </p:spPr>
        <p:txBody>
          <a:bodyPr>
            <a:normAutofit fontScale="90000"/>
          </a:bodyPr>
          <a:lstStyle/>
          <a:p>
            <a:r>
              <a:rPr lang="en-US" sz="2800" b="1" dirty="0">
                <a:effectLst/>
              </a:rPr>
              <a:t>The Purchasing Card may be used to pay for approved services not exceeding $1000.00</a:t>
            </a:r>
            <a:endParaRPr lang="en-US" sz="2800" dirty="0"/>
          </a:p>
        </p:txBody>
      </p:sp>
      <p:sp>
        <p:nvSpPr>
          <p:cNvPr id="2" name="Content Placeholder 1"/>
          <p:cNvSpPr>
            <a:spLocks noGrp="1"/>
          </p:cNvSpPr>
          <p:nvPr>
            <p:ph idx="1"/>
          </p:nvPr>
        </p:nvSpPr>
        <p:spPr>
          <a:xfrm>
            <a:off x="4114800" y="1969533"/>
            <a:ext cx="4724400" cy="4812268"/>
          </a:xfrm>
          <a:ln w="12700">
            <a:solidFill>
              <a:schemeClr val="tx1"/>
            </a:solidFill>
          </a:ln>
        </p:spPr>
        <p:txBody>
          <a:bodyPr>
            <a:normAutofit fontScale="25000" lnSpcReduction="20000"/>
          </a:bodyPr>
          <a:lstStyle/>
          <a:p>
            <a:pPr marL="18288" indent="0" algn="ctr">
              <a:buNone/>
            </a:pPr>
            <a:r>
              <a:rPr lang="en-US" sz="5500" b="1" i="1" u="sng" dirty="0" smtClean="0">
                <a:solidFill>
                  <a:srgbClr val="FF0000"/>
                </a:solidFill>
                <a:effectLst/>
              </a:rPr>
              <a:t>Examples </a:t>
            </a:r>
            <a:r>
              <a:rPr lang="en-US" sz="5500" b="1" i="1" u="sng" dirty="0">
                <a:solidFill>
                  <a:srgbClr val="FF0000"/>
                </a:solidFill>
                <a:effectLst/>
              </a:rPr>
              <a:t>of prohibited services</a:t>
            </a:r>
            <a:r>
              <a:rPr lang="en-US" sz="5500" b="1" i="1" u="sng" dirty="0" smtClean="0">
                <a:solidFill>
                  <a:srgbClr val="FF0000"/>
                </a:solidFill>
                <a:effectLst/>
              </a:rPr>
              <a:t>:</a:t>
            </a:r>
          </a:p>
          <a:p>
            <a:pPr marL="18288" indent="0">
              <a:buNone/>
            </a:pPr>
            <a:endParaRPr lang="en-US" sz="5500" u="sng" dirty="0">
              <a:solidFill>
                <a:srgbClr val="FF0000"/>
              </a:solidFill>
              <a:effectLst/>
            </a:endParaRPr>
          </a:p>
          <a:p>
            <a:pPr marL="18288" indent="0">
              <a:buNone/>
            </a:pPr>
            <a:r>
              <a:rPr lang="en-US" sz="3600" b="1" dirty="0">
                <a:effectLst/>
              </a:rPr>
              <a:t>Construction services: </a:t>
            </a:r>
            <a:r>
              <a:rPr lang="en-US" sz="3600" dirty="0">
                <a:effectLst/>
              </a:rPr>
              <a:t>				</a:t>
            </a:r>
          </a:p>
          <a:p>
            <a:pPr lvl="1">
              <a:buFont typeface="Arial" pitchFamily="34" charset="0"/>
              <a:buChar char="•"/>
            </a:pPr>
            <a:r>
              <a:rPr lang="en-US" sz="3600" dirty="0">
                <a:effectLst/>
              </a:rPr>
              <a:t>Projects 		</a:t>
            </a:r>
          </a:p>
          <a:p>
            <a:pPr lvl="1">
              <a:buFont typeface="Arial" pitchFamily="34" charset="0"/>
              <a:buChar char="•"/>
            </a:pPr>
            <a:r>
              <a:rPr lang="en-US" sz="3600" dirty="0">
                <a:effectLst/>
              </a:rPr>
              <a:t>Contractors </a:t>
            </a:r>
          </a:p>
          <a:p>
            <a:pPr lvl="1">
              <a:buFont typeface="Arial" pitchFamily="34" charset="0"/>
              <a:buChar char="•"/>
            </a:pPr>
            <a:r>
              <a:rPr lang="en-US" sz="3600" dirty="0">
                <a:effectLst/>
              </a:rPr>
              <a:t>Electrical repairs </a:t>
            </a:r>
          </a:p>
          <a:p>
            <a:pPr lvl="1">
              <a:buFont typeface="Arial" pitchFamily="34" charset="0"/>
              <a:buChar char="•"/>
            </a:pPr>
            <a:r>
              <a:rPr lang="en-US" sz="3600" dirty="0">
                <a:effectLst/>
              </a:rPr>
              <a:t>Plumbing </a:t>
            </a:r>
          </a:p>
          <a:p>
            <a:pPr lvl="1">
              <a:buFont typeface="Arial" pitchFamily="34" charset="0"/>
              <a:buChar char="•"/>
            </a:pPr>
            <a:r>
              <a:rPr lang="en-US" sz="3600" dirty="0">
                <a:effectLst/>
              </a:rPr>
              <a:t>Construction related </a:t>
            </a:r>
            <a:r>
              <a:rPr lang="en-US" sz="3600" dirty="0" smtClean="0">
                <a:effectLst/>
              </a:rPr>
              <a:t>services</a:t>
            </a:r>
          </a:p>
          <a:p>
            <a:pPr marL="384048" lvl="1" indent="0">
              <a:buNone/>
            </a:pPr>
            <a:endParaRPr lang="en-US" sz="3600" b="1" dirty="0">
              <a:effectLst/>
            </a:endParaRPr>
          </a:p>
          <a:p>
            <a:pPr marL="18288" indent="0">
              <a:buNone/>
            </a:pPr>
            <a:r>
              <a:rPr lang="en-US" sz="3600" b="1" dirty="0">
                <a:effectLst/>
              </a:rPr>
              <a:t>Professional services: </a:t>
            </a:r>
            <a:endParaRPr lang="en-US" sz="3600" b="1" dirty="0" smtClean="0">
              <a:effectLst/>
            </a:endParaRPr>
          </a:p>
          <a:p>
            <a:pPr lvl="1">
              <a:buFont typeface="Arial" pitchFamily="34" charset="0"/>
              <a:buChar char="•"/>
            </a:pPr>
            <a:r>
              <a:rPr lang="en-US" sz="3600" dirty="0" smtClean="0">
                <a:effectLst/>
              </a:rPr>
              <a:t>Architects </a:t>
            </a:r>
            <a:endParaRPr lang="en-US" sz="3600" dirty="0">
              <a:effectLst/>
            </a:endParaRPr>
          </a:p>
          <a:p>
            <a:pPr lvl="1">
              <a:buFont typeface="Arial" pitchFamily="34" charset="0"/>
              <a:buChar char="•"/>
            </a:pPr>
            <a:r>
              <a:rPr lang="en-US" sz="3600" dirty="0">
                <a:effectLst/>
              </a:rPr>
              <a:t>Archeologists </a:t>
            </a:r>
          </a:p>
          <a:p>
            <a:pPr lvl="1">
              <a:buFont typeface="Arial" pitchFamily="34" charset="0"/>
              <a:buChar char="•"/>
            </a:pPr>
            <a:r>
              <a:rPr lang="en-US" sz="3600" dirty="0">
                <a:effectLst/>
              </a:rPr>
              <a:t>Engineers </a:t>
            </a:r>
          </a:p>
          <a:p>
            <a:pPr lvl="1">
              <a:buFont typeface="Arial" pitchFamily="34" charset="0"/>
              <a:buChar char="•"/>
            </a:pPr>
            <a:r>
              <a:rPr lang="en-US" sz="3600" dirty="0">
                <a:effectLst/>
              </a:rPr>
              <a:t>Land surveyors </a:t>
            </a:r>
          </a:p>
          <a:p>
            <a:pPr lvl="1">
              <a:buFont typeface="Arial" pitchFamily="34" charset="0"/>
              <a:buChar char="•"/>
            </a:pPr>
            <a:r>
              <a:rPr lang="en-US" sz="3600" dirty="0">
                <a:effectLst/>
              </a:rPr>
              <a:t>Landscape architects </a:t>
            </a:r>
          </a:p>
          <a:p>
            <a:pPr lvl="1">
              <a:buFont typeface="Arial" pitchFamily="34" charset="0"/>
              <a:buChar char="•"/>
            </a:pPr>
            <a:r>
              <a:rPr lang="en-US" sz="3600" dirty="0">
                <a:effectLst/>
              </a:rPr>
              <a:t>Medical arts practitioners </a:t>
            </a:r>
          </a:p>
          <a:p>
            <a:pPr lvl="1">
              <a:buFont typeface="Arial" pitchFamily="34" charset="0"/>
              <a:buChar char="•"/>
            </a:pPr>
            <a:r>
              <a:rPr lang="en-US" sz="3600" dirty="0">
                <a:effectLst/>
              </a:rPr>
              <a:t>Scientists </a:t>
            </a:r>
          </a:p>
          <a:p>
            <a:pPr lvl="1">
              <a:buFont typeface="Arial" pitchFamily="34" charset="0"/>
              <a:buChar char="•"/>
            </a:pPr>
            <a:r>
              <a:rPr lang="en-US" sz="3600" dirty="0">
                <a:effectLst/>
              </a:rPr>
              <a:t>Management and systems consultants </a:t>
            </a:r>
          </a:p>
          <a:p>
            <a:pPr lvl="1">
              <a:buFont typeface="Arial" pitchFamily="34" charset="0"/>
              <a:buChar char="•"/>
            </a:pPr>
            <a:r>
              <a:rPr lang="en-US" sz="3600" dirty="0">
                <a:effectLst/>
              </a:rPr>
              <a:t>Computer consultants and programmers </a:t>
            </a:r>
          </a:p>
          <a:p>
            <a:pPr lvl="1">
              <a:buFont typeface="Arial" pitchFamily="34" charset="0"/>
              <a:buChar char="•"/>
            </a:pPr>
            <a:r>
              <a:rPr lang="en-US" sz="3600" dirty="0">
                <a:effectLst/>
              </a:rPr>
              <a:t>Certified public accountants </a:t>
            </a:r>
          </a:p>
          <a:p>
            <a:pPr lvl="1">
              <a:buFont typeface="Arial" pitchFamily="34" charset="0"/>
              <a:buChar char="•"/>
            </a:pPr>
            <a:r>
              <a:rPr lang="en-US" sz="3600" dirty="0">
                <a:effectLst/>
              </a:rPr>
              <a:t>Lawyers </a:t>
            </a:r>
          </a:p>
          <a:p>
            <a:pPr lvl="1">
              <a:buFont typeface="Arial" pitchFamily="34" charset="0"/>
              <a:buChar char="•"/>
            </a:pPr>
            <a:r>
              <a:rPr lang="en-US" sz="3600" dirty="0">
                <a:effectLst/>
              </a:rPr>
              <a:t>Psychologists </a:t>
            </a:r>
          </a:p>
          <a:p>
            <a:pPr lvl="1">
              <a:buFont typeface="Arial" pitchFamily="34" charset="0"/>
              <a:buChar char="•"/>
            </a:pPr>
            <a:r>
              <a:rPr lang="en-US" sz="3600" dirty="0">
                <a:effectLst/>
              </a:rPr>
              <a:t>Planners </a:t>
            </a:r>
          </a:p>
          <a:p>
            <a:pPr lvl="1">
              <a:buFont typeface="Arial" pitchFamily="34" charset="0"/>
              <a:buChar char="•"/>
            </a:pPr>
            <a:r>
              <a:rPr lang="en-US" sz="3600" dirty="0">
                <a:effectLst/>
              </a:rPr>
              <a:t>Researchers </a:t>
            </a:r>
          </a:p>
          <a:p>
            <a:pPr lvl="1">
              <a:buFont typeface="Arial" pitchFamily="34" charset="0"/>
              <a:buChar char="•"/>
            </a:pPr>
            <a:r>
              <a:rPr lang="en-US" sz="3600" dirty="0">
                <a:effectLst/>
              </a:rPr>
              <a:t>Teachers and other instructors </a:t>
            </a:r>
          </a:p>
          <a:p>
            <a:pPr lvl="1">
              <a:buFont typeface="Arial" pitchFamily="34" charset="0"/>
              <a:buChar char="•"/>
            </a:pPr>
            <a:r>
              <a:rPr lang="en-US" sz="3600" dirty="0">
                <a:effectLst/>
              </a:rPr>
              <a:t>Persons or businesses providing similar </a:t>
            </a:r>
            <a:r>
              <a:rPr lang="en-US" sz="3600" dirty="0" smtClean="0">
                <a:effectLst/>
              </a:rPr>
              <a:t>services </a:t>
            </a:r>
          </a:p>
          <a:p>
            <a:pPr marL="384048" lvl="1" indent="0">
              <a:buNone/>
            </a:pPr>
            <a:endParaRPr lang="en-US" sz="3600" b="1" dirty="0" smtClean="0">
              <a:effectLst/>
            </a:endParaRPr>
          </a:p>
          <a:p>
            <a:pPr marL="118872" indent="0">
              <a:buNone/>
            </a:pPr>
            <a:r>
              <a:rPr lang="en-US" sz="3600" b="1" dirty="0" smtClean="0">
                <a:effectLst/>
              </a:rPr>
              <a:t>Personal </a:t>
            </a:r>
            <a:r>
              <a:rPr lang="en-US" sz="3600" b="1" dirty="0">
                <a:effectLst/>
              </a:rPr>
              <a:t>Services: </a:t>
            </a:r>
          </a:p>
          <a:p>
            <a:pPr lvl="1">
              <a:buFont typeface="Arial" pitchFamily="34" charset="0"/>
              <a:buChar char="•"/>
            </a:pPr>
            <a:r>
              <a:rPr lang="en-US" sz="3600" dirty="0">
                <a:effectLst/>
              </a:rPr>
              <a:t>Employment services </a:t>
            </a:r>
          </a:p>
          <a:p>
            <a:pPr lvl="1">
              <a:buFont typeface="Arial" pitchFamily="34" charset="0"/>
              <a:buChar char="•"/>
            </a:pPr>
            <a:r>
              <a:rPr lang="en-US" sz="3600" dirty="0">
                <a:effectLst/>
              </a:rPr>
              <a:t>Individuals or businesses providing typing, data entry, filing or other clerical office duties </a:t>
            </a:r>
          </a:p>
          <a:p>
            <a:pPr lvl="1">
              <a:buFont typeface="Arial" pitchFamily="34" charset="0"/>
              <a:buChar char="•"/>
            </a:pPr>
            <a:r>
              <a:rPr lang="en-US" sz="3600" dirty="0">
                <a:effectLst/>
              </a:rPr>
              <a:t>Telephone solicitors </a:t>
            </a:r>
          </a:p>
          <a:p>
            <a:pPr lvl="1">
              <a:buFont typeface="Arial" pitchFamily="34" charset="0"/>
              <a:buChar char="•"/>
            </a:pPr>
            <a:r>
              <a:rPr lang="en-US" sz="3600" dirty="0">
                <a:effectLst/>
              </a:rPr>
              <a:t>Service workers </a:t>
            </a:r>
          </a:p>
          <a:p>
            <a:pPr lvl="1">
              <a:buFont typeface="Arial" pitchFamily="34" charset="0"/>
              <a:buChar char="•"/>
            </a:pPr>
            <a:r>
              <a:rPr lang="en-US" sz="3600" dirty="0">
                <a:effectLst/>
              </a:rPr>
              <a:t>Security services </a:t>
            </a:r>
          </a:p>
        </p:txBody>
      </p:sp>
      <p:sp>
        <p:nvSpPr>
          <p:cNvPr id="5" name="TextBox 4"/>
          <p:cNvSpPr txBox="1"/>
          <p:nvPr/>
        </p:nvSpPr>
        <p:spPr>
          <a:xfrm>
            <a:off x="228600" y="2057401"/>
            <a:ext cx="3733800" cy="4431983"/>
          </a:xfrm>
          <a:prstGeom prst="rect">
            <a:avLst/>
          </a:prstGeom>
          <a:noFill/>
          <a:ln w="12700">
            <a:solidFill>
              <a:schemeClr val="tx1"/>
            </a:solidFill>
          </a:ln>
        </p:spPr>
        <p:txBody>
          <a:bodyPr wrap="square" rtlCol="0">
            <a:spAutoFit/>
          </a:bodyPr>
          <a:lstStyle/>
          <a:p>
            <a:pPr marL="18288" indent="0">
              <a:buNone/>
            </a:pPr>
            <a:r>
              <a:rPr lang="en-US" sz="2000" b="1" i="1" u="sng" dirty="0">
                <a:solidFill>
                  <a:srgbClr val="00B050"/>
                </a:solidFill>
              </a:rPr>
              <a:t>Examples of approved services</a:t>
            </a:r>
            <a:r>
              <a:rPr lang="en-US" sz="2000" b="1" i="1" u="sng" dirty="0" smtClean="0">
                <a:solidFill>
                  <a:srgbClr val="00B050"/>
                </a:solidFill>
              </a:rPr>
              <a:t>:</a:t>
            </a:r>
          </a:p>
          <a:p>
            <a:pPr marL="18288" indent="0">
              <a:buNone/>
            </a:pPr>
            <a:endParaRPr lang="en-US" sz="2000" u="sng" dirty="0">
              <a:solidFill>
                <a:srgbClr val="00B050"/>
              </a:solidFill>
            </a:endParaRPr>
          </a:p>
          <a:p>
            <a:pPr marL="285750" lvl="0" indent="-285750">
              <a:buFont typeface="Arial" pitchFamily="34" charset="0"/>
              <a:buChar char="•"/>
            </a:pPr>
            <a:r>
              <a:rPr lang="en-US" sz="1600" dirty="0" smtClean="0"/>
              <a:t>One </a:t>
            </a:r>
            <a:r>
              <a:rPr lang="en-US" sz="1600" dirty="0"/>
              <a:t>time maintenance </a:t>
            </a:r>
            <a:endParaRPr lang="en-US" sz="1600" dirty="0" smtClean="0"/>
          </a:p>
          <a:p>
            <a:pPr marL="285750" lvl="0" indent="-285750">
              <a:buFont typeface="Arial" pitchFamily="34" charset="0"/>
              <a:buChar char="•"/>
            </a:pPr>
            <a:endParaRPr lang="en-US" sz="1600" dirty="0"/>
          </a:p>
          <a:p>
            <a:pPr marL="285750" lvl="0" indent="-285750">
              <a:buFont typeface="Arial" pitchFamily="34" charset="0"/>
              <a:buChar char="•"/>
            </a:pPr>
            <a:r>
              <a:rPr lang="en-US" sz="1600" dirty="0"/>
              <a:t>Repairs </a:t>
            </a:r>
            <a:endParaRPr lang="en-US" sz="1600" dirty="0" smtClean="0"/>
          </a:p>
          <a:p>
            <a:pPr marL="285750" lvl="0" indent="-285750">
              <a:buFont typeface="Arial" pitchFamily="34" charset="0"/>
              <a:buChar char="•"/>
            </a:pPr>
            <a:endParaRPr lang="en-US" sz="1600" dirty="0"/>
          </a:p>
          <a:p>
            <a:pPr marL="285750" lvl="0" indent="-285750">
              <a:buFont typeface="Arial" pitchFamily="34" charset="0"/>
              <a:buChar char="•"/>
            </a:pPr>
            <a:r>
              <a:rPr lang="en-US" sz="1600" dirty="0"/>
              <a:t>Technical services </a:t>
            </a:r>
            <a:endParaRPr lang="en-US" sz="1600" dirty="0" smtClean="0"/>
          </a:p>
          <a:p>
            <a:pPr marL="285750" lvl="0" indent="-285750">
              <a:buFont typeface="Arial" pitchFamily="34" charset="0"/>
              <a:buChar char="•"/>
            </a:pPr>
            <a:endParaRPr lang="en-US" sz="1600" dirty="0"/>
          </a:p>
          <a:p>
            <a:pPr marL="285750" lvl="0" indent="-285750">
              <a:buFont typeface="Arial" pitchFamily="34" charset="0"/>
              <a:buChar char="•"/>
            </a:pPr>
            <a:r>
              <a:rPr lang="en-US" sz="1600" dirty="0"/>
              <a:t>Printing, except recruitment cost such as color </a:t>
            </a:r>
            <a:r>
              <a:rPr lang="en-US" sz="1600" dirty="0" smtClean="0"/>
              <a:t>advertising</a:t>
            </a:r>
          </a:p>
          <a:p>
            <a:pPr marL="285750" lvl="0" indent="-285750">
              <a:buFont typeface="Arial" pitchFamily="34" charset="0"/>
              <a:buChar char="•"/>
            </a:pPr>
            <a:endParaRPr lang="en-US" sz="1600" dirty="0"/>
          </a:p>
          <a:p>
            <a:pPr marL="285750" lvl="0" indent="-285750">
              <a:buFont typeface="Arial" pitchFamily="34" charset="0"/>
              <a:buChar char="•"/>
            </a:pPr>
            <a:r>
              <a:rPr lang="en-US" sz="1600" dirty="0"/>
              <a:t>Photocopying </a:t>
            </a:r>
            <a:endParaRPr lang="en-US" sz="1600" dirty="0" smtClean="0"/>
          </a:p>
          <a:p>
            <a:pPr marL="285750" lvl="0" indent="-285750">
              <a:buFont typeface="Arial" pitchFamily="34" charset="0"/>
              <a:buChar char="•"/>
            </a:pPr>
            <a:endParaRPr lang="en-US" sz="1600" dirty="0"/>
          </a:p>
          <a:p>
            <a:pPr marL="285750" lvl="0" indent="-285750">
              <a:buFont typeface="Arial" pitchFamily="34" charset="0"/>
              <a:buChar char="•"/>
            </a:pPr>
            <a:r>
              <a:rPr lang="en-US" sz="1600" dirty="0"/>
              <a:t>Duplication </a:t>
            </a:r>
            <a:endParaRPr lang="en-US" sz="1600" dirty="0" smtClean="0"/>
          </a:p>
          <a:p>
            <a:pPr marL="285750" lvl="0" indent="-285750">
              <a:buFont typeface="Arial" pitchFamily="34" charset="0"/>
              <a:buChar char="•"/>
            </a:pPr>
            <a:endParaRPr lang="en-US" sz="1600" dirty="0"/>
          </a:p>
          <a:p>
            <a:pPr marL="285750" lvl="0" indent="-285750">
              <a:buFont typeface="Arial" pitchFamily="34" charset="0"/>
              <a:buChar char="•"/>
            </a:pPr>
            <a:r>
              <a:rPr lang="en-US" sz="1600" dirty="0"/>
              <a:t>Film developing </a:t>
            </a:r>
          </a:p>
          <a:p>
            <a:endParaRPr lang="en-US" dirty="0"/>
          </a:p>
        </p:txBody>
      </p:sp>
      <p:sp>
        <p:nvSpPr>
          <p:cNvPr id="4" name="TextBox 3"/>
          <p:cNvSpPr txBox="1"/>
          <p:nvPr/>
        </p:nvSpPr>
        <p:spPr>
          <a:xfrm>
            <a:off x="304800" y="1579513"/>
            <a:ext cx="8382000" cy="369332"/>
          </a:xfrm>
          <a:prstGeom prst="rect">
            <a:avLst/>
          </a:prstGeom>
          <a:noFill/>
        </p:spPr>
        <p:txBody>
          <a:bodyPr wrap="square" rtlCol="0">
            <a:spAutoFit/>
          </a:bodyPr>
          <a:lstStyle/>
          <a:p>
            <a:pPr algn="ctr"/>
            <a:r>
              <a:rPr lang="en-US" dirty="0" smtClean="0"/>
              <a:t>Purchasing Card Policy Page 15</a:t>
            </a:r>
            <a:endParaRPr lang="en-US" dirty="0"/>
          </a:p>
        </p:txBody>
      </p:sp>
    </p:spTree>
    <p:extLst>
      <p:ext uri="{BB962C8B-B14F-4D97-AF65-F5344CB8AC3E}">
        <p14:creationId xmlns:p14="http://schemas.microsoft.com/office/powerpoint/2010/main" val="4119728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Purchasing Card Restricted</a:t>
            </a:r>
            <a:br>
              <a:rPr lang="en-US" dirty="0" smtClean="0"/>
            </a:br>
            <a:r>
              <a:rPr lang="en-US" dirty="0" smtClean="0"/>
              <a:t> (Federal Funded)</a:t>
            </a:r>
            <a:endParaRPr lang="en-US" dirty="0"/>
          </a:p>
        </p:txBody>
      </p:sp>
      <p:sp>
        <p:nvSpPr>
          <p:cNvPr id="3" name="Content Placeholder 2"/>
          <p:cNvSpPr>
            <a:spLocks noGrp="1"/>
          </p:cNvSpPr>
          <p:nvPr>
            <p:ph idx="1"/>
          </p:nvPr>
        </p:nvSpPr>
        <p:spPr>
          <a:xfrm>
            <a:off x="457200" y="1775192"/>
            <a:ext cx="8229600" cy="4701809"/>
          </a:xfrm>
        </p:spPr>
        <p:txBody>
          <a:bodyPr>
            <a:normAutofit fontScale="55000" lnSpcReduction="20000"/>
          </a:bodyPr>
          <a:lstStyle/>
          <a:p>
            <a:pPr marL="118872" indent="0" algn="ctr">
              <a:buNone/>
            </a:pPr>
            <a:r>
              <a:rPr lang="en-US" sz="2400" b="1" dirty="0" smtClean="0"/>
              <a:t>Purchasing Card Policy page 11</a:t>
            </a:r>
            <a:endParaRPr lang="en-US" sz="2400" b="1" dirty="0"/>
          </a:p>
          <a:p>
            <a:pPr marL="118872" indent="0">
              <a:buNone/>
            </a:pPr>
            <a:endParaRPr lang="en-US" sz="2400" dirty="0" smtClean="0"/>
          </a:p>
          <a:p>
            <a:pPr marL="118872" indent="0">
              <a:buNone/>
            </a:pPr>
            <a:r>
              <a:rPr lang="en-US" sz="2800" b="1" dirty="0" smtClean="0"/>
              <a:t>2CFR 200 subpart E-200.407, </a:t>
            </a:r>
            <a:r>
              <a:rPr lang="en-US" sz="2400" dirty="0" smtClean="0"/>
              <a:t>items that require prior written approval of the cognizant agency before purchasing</a:t>
            </a:r>
            <a:br>
              <a:rPr lang="en-US" sz="2400" dirty="0" smtClean="0"/>
            </a:br>
            <a:endParaRPr lang="en-US" sz="2400" dirty="0" smtClean="0"/>
          </a:p>
          <a:p>
            <a:r>
              <a:rPr lang="en-US" sz="2400" dirty="0" smtClean="0"/>
              <a:t>§</a:t>
            </a:r>
            <a:r>
              <a:rPr lang="en-US" sz="2400" dirty="0"/>
              <a:t>200.201 Use of grant agreements (including fixed amount awards), cooperative agreements, and contracts, paragraph (b)(5</a:t>
            </a:r>
            <a:r>
              <a:rPr lang="en-US" sz="2400" dirty="0" smtClean="0"/>
              <a:t>) </a:t>
            </a:r>
          </a:p>
          <a:p>
            <a:r>
              <a:rPr lang="en-US" sz="2400" dirty="0" smtClean="0"/>
              <a:t>§</a:t>
            </a:r>
            <a:r>
              <a:rPr lang="en-US" sz="2400" dirty="0"/>
              <a:t>200.306 Cost sharing or </a:t>
            </a:r>
            <a:r>
              <a:rPr lang="en-US" sz="2400" dirty="0" smtClean="0"/>
              <a:t>matching</a:t>
            </a:r>
          </a:p>
          <a:p>
            <a:r>
              <a:rPr lang="en-US" sz="2400" dirty="0" smtClean="0"/>
              <a:t>§</a:t>
            </a:r>
            <a:r>
              <a:rPr lang="en-US" sz="2400" dirty="0"/>
              <a:t>200.307 Program </a:t>
            </a:r>
            <a:r>
              <a:rPr lang="en-US" sz="2400" dirty="0" smtClean="0"/>
              <a:t>income </a:t>
            </a:r>
          </a:p>
          <a:p>
            <a:r>
              <a:rPr lang="en-US" sz="2400" dirty="0" smtClean="0"/>
              <a:t>§</a:t>
            </a:r>
            <a:r>
              <a:rPr lang="en-US" sz="2400" dirty="0"/>
              <a:t>200.308 Revision of budget and program </a:t>
            </a:r>
            <a:r>
              <a:rPr lang="en-US" sz="2400" dirty="0" smtClean="0"/>
              <a:t>plans </a:t>
            </a:r>
          </a:p>
          <a:p>
            <a:r>
              <a:rPr lang="en-US" sz="2400" dirty="0" smtClean="0"/>
              <a:t>§</a:t>
            </a:r>
            <a:r>
              <a:rPr lang="en-US" sz="2400" dirty="0"/>
              <a:t>200.332 Fixed amount </a:t>
            </a:r>
            <a:r>
              <a:rPr lang="en-US" sz="2400" dirty="0" smtClean="0"/>
              <a:t>sub-awards </a:t>
            </a:r>
            <a:endParaRPr lang="en-US" sz="2400" dirty="0" smtClean="0"/>
          </a:p>
          <a:p>
            <a:r>
              <a:rPr lang="en-US" sz="2400" dirty="0" smtClean="0"/>
              <a:t>§</a:t>
            </a:r>
            <a:r>
              <a:rPr lang="en-US" sz="2400" dirty="0"/>
              <a:t>200.413 Direct costs, paragraph (c</a:t>
            </a:r>
            <a:r>
              <a:rPr lang="en-US" sz="2400" dirty="0" smtClean="0"/>
              <a:t>) </a:t>
            </a:r>
          </a:p>
          <a:p>
            <a:r>
              <a:rPr lang="en-US" sz="2400" dirty="0" smtClean="0"/>
              <a:t>§</a:t>
            </a:r>
            <a:r>
              <a:rPr lang="en-US" sz="2400" dirty="0"/>
              <a:t>200.430 Compensation—personal services, paragraph (h</a:t>
            </a:r>
            <a:r>
              <a:rPr lang="en-US" sz="2400" dirty="0" smtClean="0"/>
              <a:t>) </a:t>
            </a:r>
          </a:p>
          <a:p>
            <a:r>
              <a:rPr lang="en-US" sz="2400" dirty="0" smtClean="0"/>
              <a:t>§</a:t>
            </a:r>
            <a:r>
              <a:rPr lang="en-US" sz="2400" dirty="0"/>
              <a:t>200.431 Compensation—fringe </a:t>
            </a:r>
            <a:r>
              <a:rPr lang="en-US" sz="2400" dirty="0" smtClean="0"/>
              <a:t>benefits </a:t>
            </a:r>
          </a:p>
          <a:p>
            <a:r>
              <a:rPr lang="en-US" sz="2400" dirty="0" smtClean="0"/>
              <a:t>§</a:t>
            </a:r>
            <a:r>
              <a:rPr lang="en-US" sz="2400" dirty="0"/>
              <a:t>200.438 Entertainment </a:t>
            </a:r>
            <a:r>
              <a:rPr lang="en-US" sz="2400" dirty="0" smtClean="0"/>
              <a:t>costs </a:t>
            </a:r>
          </a:p>
          <a:p>
            <a:r>
              <a:rPr lang="en-US" sz="2400" dirty="0" smtClean="0"/>
              <a:t>§</a:t>
            </a:r>
            <a:r>
              <a:rPr lang="en-US" sz="2400" dirty="0"/>
              <a:t>200.439 Equipment and other capital </a:t>
            </a:r>
            <a:r>
              <a:rPr lang="en-US" sz="2400" dirty="0" smtClean="0"/>
              <a:t>expenditures </a:t>
            </a:r>
          </a:p>
          <a:p>
            <a:r>
              <a:rPr lang="en-US" sz="2400" dirty="0" smtClean="0"/>
              <a:t>§</a:t>
            </a:r>
            <a:r>
              <a:rPr lang="en-US" sz="2400" dirty="0"/>
              <a:t>200.440 Exchange </a:t>
            </a:r>
            <a:r>
              <a:rPr lang="en-US" sz="2400" dirty="0" smtClean="0"/>
              <a:t>rates </a:t>
            </a:r>
          </a:p>
          <a:p>
            <a:r>
              <a:rPr lang="en-US" sz="2400" dirty="0" smtClean="0"/>
              <a:t>§</a:t>
            </a:r>
            <a:r>
              <a:rPr lang="en-US" sz="2400" dirty="0"/>
              <a:t>200.441 Fines, penalties, damages and other </a:t>
            </a:r>
            <a:r>
              <a:rPr lang="en-US" sz="2400" dirty="0" smtClean="0"/>
              <a:t>settlements </a:t>
            </a:r>
          </a:p>
          <a:p>
            <a:r>
              <a:rPr lang="en-US" sz="2400" dirty="0" smtClean="0"/>
              <a:t>§</a:t>
            </a:r>
            <a:r>
              <a:rPr lang="en-US" sz="2400" dirty="0"/>
              <a:t>200.442 Fund raising and investment management </a:t>
            </a:r>
            <a:r>
              <a:rPr lang="en-US" sz="2400" dirty="0" smtClean="0"/>
              <a:t>costs </a:t>
            </a:r>
          </a:p>
          <a:p>
            <a:r>
              <a:rPr lang="en-US" sz="2400" dirty="0" smtClean="0"/>
              <a:t>§</a:t>
            </a:r>
            <a:r>
              <a:rPr lang="en-US" sz="2400" dirty="0"/>
              <a:t>200.445 Goods or services for personal </a:t>
            </a:r>
            <a:r>
              <a:rPr lang="en-US" sz="2400" dirty="0" smtClean="0"/>
              <a:t>use</a:t>
            </a:r>
          </a:p>
          <a:p>
            <a:r>
              <a:rPr lang="en-US" sz="2400" dirty="0" smtClean="0"/>
              <a:t>§</a:t>
            </a:r>
            <a:r>
              <a:rPr lang="en-US" sz="2400" dirty="0"/>
              <a:t>200.447 Insurance and </a:t>
            </a:r>
            <a:r>
              <a:rPr lang="en-US" sz="2400" dirty="0" smtClean="0"/>
              <a:t>indemnification</a:t>
            </a:r>
          </a:p>
          <a:p>
            <a:r>
              <a:rPr lang="en-US" sz="2400" dirty="0" smtClean="0"/>
              <a:t>§200.454 </a:t>
            </a:r>
            <a:r>
              <a:rPr lang="en-US" sz="2400" dirty="0"/>
              <a:t>Memberships, subscriptions, and professional activity costs, paragraph (c</a:t>
            </a:r>
            <a:r>
              <a:rPr lang="en-US" sz="2400" dirty="0" smtClean="0"/>
              <a:t>)</a:t>
            </a:r>
          </a:p>
          <a:p>
            <a:r>
              <a:rPr lang="en-US" sz="2400" dirty="0" smtClean="0"/>
              <a:t>§</a:t>
            </a:r>
            <a:r>
              <a:rPr lang="en-US" sz="2400" dirty="0"/>
              <a:t>200.455 Organization </a:t>
            </a:r>
            <a:r>
              <a:rPr lang="en-US" sz="2400" dirty="0" smtClean="0"/>
              <a:t>costs</a:t>
            </a:r>
          </a:p>
          <a:p>
            <a:r>
              <a:rPr lang="en-US" sz="2400" dirty="0" smtClean="0"/>
              <a:t>§200.456 </a:t>
            </a:r>
            <a:r>
              <a:rPr lang="en-US" sz="2400" dirty="0"/>
              <a:t>Participant support </a:t>
            </a:r>
            <a:r>
              <a:rPr lang="en-US" sz="2400" dirty="0" smtClean="0"/>
              <a:t>costs</a:t>
            </a:r>
          </a:p>
          <a:p>
            <a:r>
              <a:rPr lang="en-US" sz="2400" dirty="0" smtClean="0"/>
              <a:t>§200.458 </a:t>
            </a:r>
            <a:r>
              <a:rPr lang="en-US" sz="2400" dirty="0"/>
              <a:t>Pre-award </a:t>
            </a:r>
            <a:r>
              <a:rPr lang="en-US" sz="2400" dirty="0" smtClean="0"/>
              <a:t>costs</a:t>
            </a:r>
          </a:p>
          <a:p>
            <a:r>
              <a:rPr lang="en-US" sz="2400" dirty="0" smtClean="0"/>
              <a:t>§200.462 </a:t>
            </a:r>
            <a:r>
              <a:rPr lang="en-US" sz="2400" dirty="0"/>
              <a:t>Rearrangement and reconversion </a:t>
            </a:r>
            <a:r>
              <a:rPr lang="en-US" sz="2400" dirty="0" smtClean="0"/>
              <a:t>costs</a:t>
            </a:r>
          </a:p>
          <a:p>
            <a:r>
              <a:rPr lang="en-US" sz="2400" dirty="0" smtClean="0"/>
              <a:t>§200.467 </a:t>
            </a:r>
            <a:r>
              <a:rPr lang="en-US" sz="2400" dirty="0"/>
              <a:t>Selling and marketing </a:t>
            </a:r>
            <a:r>
              <a:rPr lang="en-US" sz="2400" dirty="0" smtClean="0"/>
              <a:t>costs</a:t>
            </a:r>
          </a:p>
          <a:p>
            <a:r>
              <a:rPr lang="en-US" sz="2400" dirty="0" smtClean="0"/>
              <a:t>§200.474 </a:t>
            </a:r>
            <a:r>
              <a:rPr lang="en-US" sz="2400" dirty="0"/>
              <a:t>Travel </a:t>
            </a:r>
            <a:r>
              <a:rPr lang="en-US" sz="2400" dirty="0" smtClean="0"/>
              <a:t>costs</a:t>
            </a:r>
            <a:endParaRPr lang="en-US" dirty="0" smtClean="0"/>
          </a:p>
        </p:txBody>
      </p:sp>
    </p:spTree>
    <p:extLst>
      <p:ext uri="{BB962C8B-B14F-4D97-AF65-F5344CB8AC3E}">
        <p14:creationId xmlns:p14="http://schemas.microsoft.com/office/powerpoint/2010/main" val="3737914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Activities</a:t>
            </a:r>
            <a:br>
              <a:rPr lang="en-US" dirty="0" smtClean="0"/>
            </a:br>
            <a:r>
              <a:rPr lang="en-US" dirty="0" smtClean="0"/>
              <a:t> (Federal Funds)</a:t>
            </a:r>
            <a:endParaRPr lang="en-US" dirty="0"/>
          </a:p>
        </p:txBody>
      </p:sp>
      <p:sp>
        <p:nvSpPr>
          <p:cNvPr id="3" name="Content Placeholder 2"/>
          <p:cNvSpPr>
            <a:spLocks noGrp="1"/>
          </p:cNvSpPr>
          <p:nvPr>
            <p:ph idx="1"/>
          </p:nvPr>
        </p:nvSpPr>
        <p:spPr/>
        <p:txBody>
          <a:bodyPr>
            <a:normAutofit fontScale="62500" lnSpcReduction="20000"/>
          </a:bodyPr>
          <a:lstStyle/>
          <a:p>
            <a:r>
              <a:rPr lang="en-US" dirty="0"/>
              <a:t>It is illegal to charge social amenities expenses to sponsored projects (restricted funds). </a:t>
            </a:r>
            <a:endParaRPr lang="en-US" dirty="0" smtClean="0"/>
          </a:p>
          <a:p>
            <a:r>
              <a:rPr lang="en-US" dirty="0" smtClean="0"/>
              <a:t>The </a:t>
            </a:r>
            <a:r>
              <a:rPr lang="en-US" dirty="0"/>
              <a:t>Professional Activities Cost Form should be used when meals or refreshments are served during the course of a technical meeting and the expenditure is being charged to a restricted sponsored project fund. </a:t>
            </a:r>
            <a:endParaRPr lang="en-US" dirty="0" smtClean="0"/>
          </a:p>
          <a:p>
            <a:endParaRPr lang="en-US" dirty="0" smtClean="0"/>
          </a:p>
          <a:p>
            <a:r>
              <a:rPr lang="en-US" dirty="0" smtClean="0"/>
              <a:t>The </a:t>
            </a:r>
            <a:r>
              <a:rPr lang="en-US" dirty="0"/>
              <a:t>following costs are allowable: </a:t>
            </a:r>
            <a:r>
              <a:rPr lang="en-US" dirty="0" smtClean="0"/>
              <a:t/>
            </a:r>
            <a:br>
              <a:rPr lang="en-US" dirty="0" smtClean="0"/>
            </a:br>
            <a:r>
              <a:rPr lang="en-US" dirty="0" smtClean="0"/>
              <a:t>	1</a:t>
            </a:r>
            <a:r>
              <a:rPr lang="en-US" dirty="0"/>
              <a:t>. Rental of facilities </a:t>
            </a:r>
            <a:r>
              <a:rPr lang="en-US" dirty="0" smtClean="0"/>
              <a:t/>
            </a:r>
            <a:br>
              <a:rPr lang="en-US" dirty="0" smtClean="0"/>
            </a:br>
            <a:r>
              <a:rPr lang="en-US" dirty="0" smtClean="0"/>
              <a:t>	2</a:t>
            </a:r>
            <a:r>
              <a:rPr lang="en-US" dirty="0"/>
              <a:t>. Cost of meals </a:t>
            </a:r>
            <a:r>
              <a:rPr lang="en-US" dirty="0" smtClean="0"/>
              <a:t/>
            </a:r>
            <a:br>
              <a:rPr lang="en-US" dirty="0" smtClean="0"/>
            </a:br>
            <a:r>
              <a:rPr lang="en-US" dirty="0" smtClean="0"/>
              <a:t>	3</a:t>
            </a:r>
            <a:r>
              <a:rPr lang="en-US" dirty="0"/>
              <a:t>. Transportation </a:t>
            </a:r>
            <a:r>
              <a:rPr lang="en-US" dirty="0" smtClean="0"/>
              <a:t/>
            </a:r>
            <a:br>
              <a:rPr lang="en-US" dirty="0" smtClean="0"/>
            </a:br>
            <a:r>
              <a:rPr lang="en-US" dirty="0" smtClean="0"/>
              <a:t>	4</a:t>
            </a:r>
            <a:r>
              <a:rPr lang="en-US" dirty="0"/>
              <a:t>. Other items incidental to such meetings, conferences, or seminars </a:t>
            </a:r>
            <a:r>
              <a:rPr lang="en-US" dirty="0" smtClean="0"/>
              <a:t>	5</a:t>
            </a:r>
            <a:r>
              <a:rPr lang="en-US" dirty="0"/>
              <a:t>. Periodic meetings required by </a:t>
            </a:r>
            <a:r>
              <a:rPr lang="en-US" dirty="0" smtClean="0"/>
              <a:t>contract</a:t>
            </a:r>
            <a:br>
              <a:rPr lang="en-US" dirty="0" smtClean="0"/>
            </a:br>
            <a:endParaRPr lang="en-US" dirty="0" smtClean="0"/>
          </a:p>
          <a:p>
            <a:r>
              <a:rPr lang="en-US" dirty="0" smtClean="0"/>
              <a:t> </a:t>
            </a:r>
            <a:r>
              <a:rPr lang="en-US" dirty="0"/>
              <a:t>Meetings may include </a:t>
            </a:r>
            <a:r>
              <a:rPr lang="en-US" dirty="0" smtClean="0"/>
              <a:t>technical</a:t>
            </a:r>
            <a:r>
              <a:rPr lang="en-US" dirty="0"/>
              <a:t>, contractual and/or financial discussions in an informal setting with a representative of the awarding agency (program officer, contracting officer), advisory group, consultant, sub recipient, etc. Expenses must be allocable to the project to which they are charged (i.e. solely benefits) and must be reasonable in amount.</a:t>
            </a:r>
          </a:p>
        </p:txBody>
      </p:sp>
    </p:spTree>
    <p:extLst>
      <p:ext uri="{BB962C8B-B14F-4D97-AF65-F5344CB8AC3E}">
        <p14:creationId xmlns:p14="http://schemas.microsoft.com/office/powerpoint/2010/main" val="323329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1364"/>
            <a:ext cx="7543800" cy="914400"/>
          </a:xfrm>
        </p:spPr>
        <p:txBody>
          <a:bodyPr>
            <a:normAutofit/>
          </a:bodyPr>
          <a:lstStyle/>
          <a:p>
            <a:r>
              <a:rPr lang="en-US" sz="3600" b="1" i="1" u="sng" dirty="0">
                <a:effectLst/>
              </a:rPr>
              <a:t>Purchasing Card Prohibited Uses</a:t>
            </a:r>
            <a:endParaRPr lang="en-US" sz="3600" u="sng" dirty="0">
              <a:effectLst/>
            </a:endParaRPr>
          </a:p>
        </p:txBody>
      </p:sp>
      <p:sp>
        <p:nvSpPr>
          <p:cNvPr id="2" name="Content Placeholder 1"/>
          <p:cNvSpPr>
            <a:spLocks noGrp="1"/>
          </p:cNvSpPr>
          <p:nvPr>
            <p:ph idx="1"/>
          </p:nvPr>
        </p:nvSpPr>
        <p:spPr>
          <a:xfrm>
            <a:off x="381000" y="1524000"/>
            <a:ext cx="8458200" cy="5181600"/>
          </a:xfrm>
        </p:spPr>
        <p:txBody>
          <a:bodyPr>
            <a:normAutofit fontScale="70000" lnSpcReduction="20000"/>
          </a:bodyPr>
          <a:lstStyle/>
          <a:p>
            <a:pPr marL="18288" indent="0">
              <a:buNone/>
            </a:pPr>
            <a:r>
              <a:rPr lang="en-US" sz="2300" b="1" dirty="0" smtClean="0">
                <a:effectLst/>
              </a:rPr>
              <a:t>Purchasing Card Policy, pages 14 &amp; 15.  The </a:t>
            </a:r>
            <a:r>
              <a:rPr lang="en-US" sz="2300" b="1" dirty="0">
                <a:effectLst/>
              </a:rPr>
              <a:t>Purchasing Card </a:t>
            </a:r>
            <a:r>
              <a:rPr lang="en-US" sz="2300" b="1" i="1" u="sng" dirty="0">
                <a:effectLst/>
              </a:rPr>
              <a:t>may not be used</a:t>
            </a:r>
            <a:r>
              <a:rPr lang="en-US" sz="2300" b="1" dirty="0">
                <a:effectLst/>
              </a:rPr>
              <a:t> for the following items and services: </a:t>
            </a:r>
            <a:endParaRPr lang="en-US" sz="2300" b="1" dirty="0" smtClean="0">
              <a:effectLst/>
            </a:endParaRPr>
          </a:p>
          <a:p>
            <a:pPr marL="18288" indent="0">
              <a:buNone/>
            </a:pPr>
            <a:endParaRPr lang="en-US" sz="2300" b="1" dirty="0" smtClean="0">
              <a:effectLst/>
            </a:endParaRPr>
          </a:p>
          <a:p>
            <a:pPr marL="361188" indent="-342900">
              <a:buFont typeface="Wingdings" panose="05000000000000000000" pitchFamily="2" charset="2"/>
              <a:buChar char="§"/>
            </a:pPr>
            <a:r>
              <a:rPr lang="en-US" sz="2400" b="1" dirty="0" smtClean="0">
                <a:solidFill>
                  <a:srgbClr val="FF0000"/>
                </a:solidFill>
              </a:rPr>
              <a:t>Additions </a:t>
            </a:r>
            <a:r>
              <a:rPr lang="en-US" sz="2400" b="1" dirty="0">
                <a:solidFill>
                  <a:srgbClr val="FF0000"/>
                </a:solidFill>
              </a:rPr>
              <a:t>or enhancements to NMIMT Inventorial Property or Equipment greater than $1000 to include transportation costs </a:t>
            </a:r>
            <a:endParaRPr lang="en-US" sz="2400" b="1" dirty="0" smtClean="0">
              <a:solidFill>
                <a:srgbClr val="FF0000"/>
              </a:solidFill>
            </a:endParaRPr>
          </a:p>
          <a:p>
            <a:pPr marL="361188" indent="-342900">
              <a:buFont typeface="Wingdings" panose="05000000000000000000" pitchFamily="2" charset="2"/>
              <a:buChar char="§"/>
            </a:pPr>
            <a:r>
              <a:rPr lang="en-US" sz="2400" dirty="0" smtClean="0"/>
              <a:t>Advertisements </a:t>
            </a:r>
            <a:r>
              <a:rPr lang="en-US" sz="2400" dirty="0"/>
              <a:t>(with the exception of job advertisements for faculty and staff) </a:t>
            </a:r>
            <a:endParaRPr lang="en-US" sz="2400" dirty="0" smtClean="0"/>
          </a:p>
          <a:p>
            <a:pPr marL="361188" indent="-342900">
              <a:buFont typeface="Wingdings" panose="05000000000000000000" pitchFamily="2" charset="2"/>
              <a:buChar char="§"/>
            </a:pPr>
            <a:r>
              <a:rPr lang="en-US" sz="2400" dirty="0" smtClean="0"/>
              <a:t>Alcohol </a:t>
            </a:r>
          </a:p>
          <a:p>
            <a:pPr marL="361188" indent="-342900">
              <a:buFont typeface="Wingdings" panose="05000000000000000000" pitchFamily="2" charset="2"/>
              <a:buChar char="§"/>
            </a:pPr>
            <a:r>
              <a:rPr lang="en-US" sz="2400" dirty="0" smtClean="0"/>
              <a:t>Ammunition </a:t>
            </a:r>
            <a:r>
              <a:rPr lang="en-US" sz="2400" dirty="0"/>
              <a:t>/ Weapons </a:t>
            </a:r>
            <a:endParaRPr lang="en-US" sz="2400" dirty="0" smtClean="0"/>
          </a:p>
          <a:p>
            <a:pPr marL="361188" indent="-342900">
              <a:buFont typeface="Wingdings" panose="05000000000000000000" pitchFamily="2" charset="2"/>
              <a:buChar char="§"/>
            </a:pPr>
            <a:r>
              <a:rPr lang="en-US" sz="2400" dirty="0" smtClean="0"/>
              <a:t>Animals </a:t>
            </a:r>
          </a:p>
          <a:p>
            <a:pPr marL="361188" indent="-342900">
              <a:buFont typeface="Wingdings" panose="05000000000000000000" pitchFamily="2" charset="2"/>
              <a:buChar char="§"/>
            </a:pPr>
            <a:r>
              <a:rPr lang="en-US" sz="2400" b="1" dirty="0" smtClean="0">
                <a:solidFill>
                  <a:srgbClr val="FF0000"/>
                </a:solidFill>
              </a:rPr>
              <a:t>Capital </a:t>
            </a:r>
            <a:r>
              <a:rPr lang="en-US" sz="2400" b="1" dirty="0">
                <a:solidFill>
                  <a:srgbClr val="FF0000"/>
                </a:solidFill>
              </a:rPr>
              <a:t>Equipment / Inventorial Equipment valued equal to or greater than $1000 </a:t>
            </a:r>
            <a:endParaRPr lang="en-US" sz="2400" b="1" dirty="0" smtClean="0">
              <a:solidFill>
                <a:srgbClr val="FF0000"/>
              </a:solidFill>
            </a:endParaRPr>
          </a:p>
          <a:p>
            <a:pPr marL="361188" indent="-342900">
              <a:buFont typeface="Wingdings" panose="05000000000000000000" pitchFamily="2" charset="2"/>
              <a:buChar char="§"/>
            </a:pPr>
            <a:r>
              <a:rPr lang="en-US" sz="2400" dirty="0" smtClean="0"/>
              <a:t>Cash </a:t>
            </a:r>
            <a:r>
              <a:rPr lang="en-US" sz="2400" dirty="0"/>
              <a:t>Withdrawals and Travelers </a:t>
            </a:r>
            <a:r>
              <a:rPr lang="en-US" sz="2400" dirty="0" smtClean="0"/>
              <a:t>Checks</a:t>
            </a:r>
          </a:p>
          <a:p>
            <a:pPr marL="361188" indent="-342900">
              <a:buFont typeface="Wingdings" panose="05000000000000000000" pitchFamily="2" charset="2"/>
              <a:buChar char="§"/>
            </a:pPr>
            <a:r>
              <a:rPr lang="en-US" sz="2400" dirty="0" smtClean="0"/>
              <a:t> Consultants </a:t>
            </a:r>
          </a:p>
          <a:p>
            <a:pPr marL="361188" indent="-342900">
              <a:buFont typeface="Wingdings" panose="05000000000000000000" pitchFamily="2" charset="2"/>
              <a:buChar char="§"/>
            </a:pPr>
            <a:r>
              <a:rPr lang="en-US" sz="2400" dirty="0" smtClean="0"/>
              <a:t>Copier </a:t>
            </a:r>
            <a:r>
              <a:rPr lang="en-US" sz="2400" dirty="0"/>
              <a:t>Lease/Rental </a:t>
            </a:r>
            <a:endParaRPr lang="en-US" sz="2400" dirty="0" smtClean="0"/>
          </a:p>
          <a:p>
            <a:pPr marL="361188" indent="-342900">
              <a:buFont typeface="Wingdings" panose="05000000000000000000" pitchFamily="2" charset="2"/>
              <a:buChar char="§"/>
            </a:pPr>
            <a:r>
              <a:rPr lang="en-US" sz="2400" dirty="0" smtClean="0"/>
              <a:t>Donations </a:t>
            </a:r>
          </a:p>
          <a:p>
            <a:pPr marL="361188" indent="-342900">
              <a:buFont typeface="Wingdings" panose="05000000000000000000" pitchFamily="2" charset="2"/>
              <a:buChar char="§"/>
            </a:pPr>
            <a:r>
              <a:rPr lang="en-US" sz="2400" b="1" dirty="0" smtClean="0">
                <a:solidFill>
                  <a:srgbClr val="FF0000"/>
                </a:solidFill>
              </a:rPr>
              <a:t>eBay </a:t>
            </a:r>
            <a:r>
              <a:rPr lang="en-US" sz="2400" b="1" dirty="0">
                <a:solidFill>
                  <a:srgbClr val="FF0000"/>
                </a:solidFill>
              </a:rPr>
              <a:t>or other online auction sites </a:t>
            </a:r>
            <a:endParaRPr lang="en-US" sz="2400" b="1" dirty="0" smtClean="0">
              <a:solidFill>
                <a:srgbClr val="FF0000"/>
              </a:solidFill>
            </a:endParaRPr>
          </a:p>
          <a:p>
            <a:pPr marL="361188" indent="-342900">
              <a:buFont typeface="Wingdings" panose="05000000000000000000" pitchFamily="2" charset="2"/>
              <a:buChar char="§"/>
            </a:pPr>
            <a:r>
              <a:rPr lang="en-US" sz="2400" dirty="0" smtClean="0"/>
              <a:t>Facilities </a:t>
            </a:r>
            <a:r>
              <a:rPr lang="en-US" sz="2400" dirty="0"/>
              <a:t>Major Construction Projects </a:t>
            </a:r>
            <a:endParaRPr lang="en-US" sz="2400" dirty="0" smtClean="0"/>
          </a:p>
          <a:p>
            <a:pPr marL="361188" indent="-342900">
              <a:buFont typeface="Wingdings" panose="05000000000000000000" pitchFamily="2" charset="2"/>
              <a:buChar char="§"/>
            </a:pPr>
            <a:r>
              <a:rPr lang="en-US" sz="2400" dirty="0" smtClean="0"/>
              <a:t>Finance </a:t>
            </a:r>
            <a:r>
              <a:rPr lang="en-US" sz="2400" dirty="0"/>
              <a:t>Charges </a:t>
            </a:r>
            <a:endParaRPr lang="en-US" sz="2400" dirty="0" smtClean="0"/>
          </a:p>
          <a:p>
            <a:pPr marL="361188" indent="-342900">
              <a:buFont typeface="Wingdings" panose="05000000000000000000" pitchFamily="2" charset="2"/>
              <a:buChar char="§"/>
            </a:pPr>
            <a:r>
              <a:rPr lang="en-US" sz="2400" dirty="0" smtClean="0"/>
              <a:t>Freight </a:t>
            </a:r>
            <a:r>
              <a:rPr lang="en-US" sz="2400" dirty="0"/>
              <a:t>on capitalized equipment (when a PO is used for the equipment acquisition) </a:t>
            </a:r>
            <a:endParaRPr lang="en-US" sz="2400" dirty="0" smtClean="0"/>
          </a:p>
          <a:p>
            <a:pPr marL="361188" indent="-342900">
              <a:buFont typeface="Wingdings" panose="05000000000000000000" pitchFamily="2" charset="2"/>
              <a:buChar char="§"/>
            </a:pPr>
            <a:r>
              <a:rPr lang="en-US" sz="2400" b="1" dirty="0" smtClean="0">
                <a:solidFill>
                  <a:srgbClr val="FF0000"/>
                </a:solidFill>
              </a:rPr>
              <a:t>Gift </a:t>
            </a:r>
            <a:r>
              <a:rPr lang="en-US" sz="2400" b="1" dirty="0">
                <a:solidFill>
                  <a:srgbClr val="FF0000"/>
                </a:solidFill>
              </a:rPr>
              <a:t>Cards </a:t>
            </a:r>
            <a:endParaRPr lang="en-US" sz="2400" b="1" dirty="0" smtClean="0">
              <a:solidFill>
                <a:srgbClr val="FF0000"/>
              </a:solidFill>
            </a:endParaRPr>
          </a:p>
          <a:p>
            <a:pPr marL="361188" indent="-342900">
              <a:buFont typeface="Wingdings" panose="05000000000000000000" pitchFamily="2" charset="2"/>
              <a:buChar char="§"/>
            </a:pPr>
            <a:r>
              <a:rPr lang="en-US" sz="2400" dirty="0" smtClean="0"/>
              <a:t>Honoraria </a:t>
            </a:r>
          </a:p>
          <a:p>
            <a:pPr marL="361188" indent="-342900">
              <a:buFont typeface="Wingdings" panose="05000000000000000000" pitchFamily="2" charset="2"/>
              <a:buChar char="§"/>
            </a:pPr>
            <a:r>
              <a:rPr lang="en-US" sz="2400" dirty="0" smtClean="0"/>
              <a:t>Independent </a:t>
            </a:r>
            <a:r>
              <a:rPr lang="en-US" sz="2400" dirty="0"/>
              <a:t>Contractor </a:t>
            </a:r>
            <a:r>
              <a:rPr lang="en-US" sz="2400" dirty="0" smtClean="0"/>
              <a:t>Services</a:t>
            </a:r>
            <a:endParaRPr lang="en-US" sz="2300" b="1" dirty="0">
              <a:effectLst/>
            </a:endParaRPr>
          </a:p>
        </p:txBody>
      </p:sp>
    </p:spTree>
    <p:extLst>
      <p:ext uri="{BB962C8B-B14F-4D97-AF65-F5344CB8AC3E}">
        <p14:creationId xmlns:p14="http://schemas.microsoft.com/office/powerpoint/2010/main" val="1214477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u="sng" dirty="0">
                <a:solidFill>
                  <a:srgbClr val="F0AD00">
                    <a:satMod val="150000"/>
                  </a:srgbClr>
                </a:solidFill>
              </a:rPr>
              <a:t>Purchasing Card Prohibited </a:t>
            </a:r>
            <a:r>
              <a:rPr lang="en-US" sz="3600" i="1" u="sng" dirty="0" smtClean="0">
                <a:solidFill>
                  <a:srgbClr val="F0AD00">
                    <a:satMod val="150000"/>
                  </a:srgbClr>
                </a:solidFill>
              </a:rPr>
              <a:t>Uses  cont.</a:t>
            </a:r>
            <a:endParaRPr lang="en-US" dirty="0"/>
          </a:p>
        </p:txBody>
      </p:sp>
      <p:sp>
        <p:nvSpPr>
          <p:cNvPr id="3" name="Content Placeholder 2"/>
          <p:cNvSpPr>
            <a:spLocks noGrp="1"/>
          </p:cNvSpPr>
          <p:nvPr>
            <p:ph idx="1"/>
          </p:nvPr>
        </p:nvSpPr>
        <p:spPr>
          <a:xfrm>
            <a:off x="457200" y="1775192"/>
            <a:ext cx="8229600" cy="5006609"/>
          </a:xfrm>
        </p:spPr>
        <p:txBody>
          <a:bodyPr>
            <a:noAutofit/>
          </a:bodyPr>
          <a:lstStyle/>
          <a:p>
            <a:pPr marL="285750" lvl="0" indent="-285750">
              <a:buFont typeface="Wingdings" panose="05000000000000000000" pitchFamily="2" charset="2"/>
              <a:buChar char="§"/>
            </a:pPr>
            <a:r>
              <a:rPr lang="en-US" sz="1600" dirty="0"/>
              <a:t>Internal Services, such as Facilities, ITC or golf course </a:t>
            </a:r>
            <a:endParaRPr lang="en-US" sz="1600" dirty="0" smtClean="0"/>
          </a:p>
          <a:p>
            <a:pPr marL="285750" lvl="0" indent="-285750">
              <a:buFont typeface="Wingdings" panose="05000000000000000000" pitchFamily="2" charset="2"/>
              <a:buChar char="§"/>
            </a:pPr>
            <a:r>
              <a:rPr lang="en-US" sz="1600" dirty="0" smtClean="0"/>
              <a:t>Key </a:t>
            </a:r>
            <a:r>
              <a:rPr lang="en-US" sz="1600" dirty="0"/>
              <a:t>Duplicating </a:t>
            </a:r>
            <a:endParaRPr lang="en-US" sz="1600" dirty="0" smtClean="0"/>
          </a:p>
          <a:p>
            <a:pPr marL="285750" lvl="0" indent="-285750">
              <a:buFont typeface="Wingdings" panose="05000000000000000000" pitchFamily="2" charset="2"/>
              <a:buChar char="§"/>
            </a:pPr>
            <a:r>
              <a:rPr lang="en-US" sz="1600" dirty="0" smtClean="0"/>
              <a:t>Late </a:t>
            </a:r>
            <a:r>
              <a:rPr lang="en-US" sz="1600" dirty="0"/>
              <a:t>Fees </a:t>
            </a:r>
            <a:endParaRPr lang="en-US" sz="1600" dirty="0" smtClean="0"/>
          </a:p>
          <a:p>
            <a:pPr marL="285750" lvl="0" indent="-285750">
              <a:buFont typeface="Wingdings" panose="05000000000000000000" pitchFamily="2" charset="2"/>
              <a:buChar char="§"/>
            </a:pPr>
            <a:r>
              <a:rPr lang="en-US" sz="1600" dirty="0" smtClean="0"/>
              <a:t>Legal </a:t>
            </a:r>
            <a:r>
              <a:rPr lang="en-US" sz="1600" dirty="0"/>
              <a:t>Services </a:t>
            </a:r>
            <a:endParaRPr lang="en-US" sz="1600" dirty="0" smtClean="0"/>
          </a:p>
          <a:p>
            <a:pPr marL="285750" lvl="0" indent="-285750">
              <a:buFont typeface="Wingdings" panose="05000000000000000000" pitchFamily="2" charset="2"/>
              <a:buChar char="§"/>
            </a:pPr>
            <a:r>
              <a:rPr lang="en-US" sz="1600" dirty="0" smtClean="0"/>
              <a:t>Lobbying </a:t>
            </a:r>
          </a:p>
          <a:p>
            <a:pPr marL="285750" lvl="0" indent="-285750">
              <a:buFont typeface="Wingdings" panose="05000000000000000000" pitchFamily="2" charset="2"/>
              <a:buChar char="§"/>
            </a:pPr>
            <a:r>
              <a:rPr lang="en-US" sz="1600" dirty="0" smtClean="0"/>
              <a:t>Long </a:t>
            </a:r>
            <a:r>
              <a:rPr lang="en-US" sz="1600" dirty="0"/>
              <a:t>Distance Phone Calls / Pre-paid Phone Cards </a:t>
            </a:r>
            <a:endParaRPr lang="en-US" sz="1600" dirty="0" smtClean="0"/>
          </a:p>
          <a:p>
            <a:pPr marL="285750" lvl="0" indent="-285750">
              <a:buFont typeface="Wingdings" panose="05000000000000000000" pitchFamily="2" charset="2"/>
              <a:buChar char="§"/>
            </a:pPr>
            <a:r>
              <a:rPr lang="en-US" sz="1600" dirty="0" smtClean="0"/>
              <a:t>Maintenance </a:t>
            </a:r>
            <a:r>
              <a:rPr lang="en-US" sz="1600" dirty="0"/>
              <a:t>Contracts (routine and recurring) for equipment and software </a:t>
            </a:r>
            <a:endParaRPr lang="en-US" sz="1600" dirty="0" smtClean="0"/>
          </a:p>
          <a:p>
            <a:pPr marL="285750" lvl="0" indent="-285750">
              <a:buFont typeface="Wingdings" panose="05000000000000000000" pitchFamily="2" charset="2"/>
              <a:buChar char="§"/>
            </a:pPr>
            <a:r>
              <a:rPr lang="en-US" sz="1600" dirty="0" smtClean="0"/>
              <a:t>Memberships </a:t>
            </a:r>
            <a:r>
              <a:rPr lang="en-US" sz="1600" dirty="0"/>
              <a:t>(with the exception of professional organizations that are directly related to the employees job at NMIMT) </a:t>
            </a:r>
            <a:endParaRPr lang="en-US" sz="1600" dirty="0" smtClean="0"/>
          </a:p>
          <a:p>
            <a:pPr marL="285750" lvl="0" indent="-285750">
              <a:buFont typeface="Wingdings" panose="05000000000000000000" pitchFamily="2" charset="2"/>
              <a:buChar char="§"/>
            </a:pPr>
            <a:r>
              <a:rPr lang="en-US" sz="1600" dirty="0" smtClean="0"/>
              <a:t>Parts </a:t>
            </a:r>
            <a:r>
              <a:rPr lang="en-US" sz="1600" dirty="0"/>
              <a:t>for fabricated property or equipment when total value of fabrication is over $</a:t>
            </a:r>
            <a:r>
              <a:rPr lang="en-US" sz="1600" dirty="0" smtClean="0"/>
              <a:t>1,000</a:t>
            </a:r>
          </a:p>
          <a:p>
            <a:pPr marL="285750" lvl="0" indent="-285750">
              <a:buFont typeface="Wingdings" panose="05000000000000000000" pitchFamily="2" charset="2"/>
              <a:buChar char="§"/>
            </a:pPr>
            <a:r>
              <a:rPr lang="en-US" sz="1600" dirty="0" smtClean="0"/>
              <a:t> Payments </a:t>
            </a:r>
            <a:r>
              <a:rPr lang="en-US" sz="1600" dirty="0"/>
              <a:t>to NMIMT employees for goods or services </a:t>
            </a:r>
            <a:endParaRPr lang="en-US" sz="1600" dirty="0" smtClean="0"/>
          </a:p>
          <a:p>
            <a:pPr marL="285750" lvl="0" indent="-285750">
              <a:buFont typeface="Wingdings" panose="05000000000000000000" pitchFamily="2" charset="2"/>
              <a:buChar char="§"/>
            </a:pPr>
            <a:r>
              <a:rPr lang="en-US" sz="1600" dirty="0" smtClean="0"/>
              <a:t>Prescription </a:t>
            </a:r>
            <a:r>
              <a:rPr lang="en-US" sz="1600" dirty="0"/>
              <a:t>Drugs / Controlled Substances </a:t>
            </a:r>
            <a:endParaRPr lang="en-US" sz="1600" dirty="0" smtClean="0"/>
          </a:p>
          <a:p>
            <a:pPr marL="285750" lvl="0" indent="-285750">
              <a:buFont typeface="Wingdings" panose="05000000000000000000" pitchFamily="2" charset="2"/>
              <a:buChar char="§"/>
            </a:pPr>
            <a:r>
              <a:rPr lang="en-US" sz="1600" dirty="0" smtClean="0"/>
              <a:t>Products </a:t>
            </a:r>
            <a:r>
              <a:rPr lang="en-US" sz="1600" dirty="0"/>
              <a:t>or services for personal use </a:t>
            </a:r>
            <a:endParaRPr lang="en-US" sz="1600" dirty="0" smtClean="0"/>
          </a:p>
          <a:p>
            <a:pPr marL="285750" lvl="0" indent="-285750">
              <a:buFont typeface="Wingdings" panose="05000000000000000000" pitchFamily="2" charset="2"/>
              <a:buChar char="§"/>
            </a:pPr>
            <a:r>
              <a:rPr lang="en-US" sz="1600" dirty="0" smtClean="0"/>
              <a:t>Public </a:t>
            </a:r>
            <a:r>
              <a:rPr lang="en-US" sz="1600" dirty="0"/>
              <a:t>Relations costs designed solely to promote the University </a:t>
            </a:r>
            <a:endParaRPr lang="en-US" sz="1600" dirty="0" smtClean="0"/>
          </a:p>
          <a:p>
            <a:pPr marL="285750" lvl="0" indent="-285750">
              <a:buFont typeface="Wingdings" panose="05000000000000000000" pitchFamily="2" charset="2"/>
              <a:buChar char="§"/>
            </a:pPr>
            <a:r>
              <a:rPr lang="en-US" sz="1600" dirty="0" smtClean="0"/>
              <a:t>Services </a:t>
            </a:r>
            <a:r>
              <a:rPr lang="en-US" sz="1600" dirty="0"/>
              <a:t>on the prohibited services list </a:t>
            </a:r>
            <a:endParaRPr lang="en-US" sz="1600" dirty="0" smtClean="0"/>
          </a:p>
          <a:p>
            <a:pPr marL="285750" lvl="0" indent="-285750">
              <a:buFont typeface="Wingdings" panose="05000000000000000000" pitchFamily="2" charset="2"/>
              <a:buChar char="§"/>
            </a:pPr>
            <a:r>
              <a:rPr lang="en-US" sz="1600" dirty="0" smtClean="0"/>
              <a:t>Telephones </a:t>
            </a:r>
            <a:r>
              <a:rPr lang="en-US" sz="1600" dirty="0"/>
              <a:t>/ Telecommunications services - Including cell phones and cell phone service </a:t>
            </a:r>
            <a:endParaRPr lang="en-US" sz="1600" dirty="0" smtClean="0"/>
          </a:p>
          <a:p>
            <a:pPr marL="285750" lvl="0" indent="-285750">
              <a:buFont typeface="Wingdings" panose="05000000000000000000" pitchFamily="2" charset="2"/>
              <a:buChar char="§"/>
            </a:pPr>
            <a:r>
              <a:rPr lang="en-US" sz="1600" dirty="0" smtClean="0"/>
              <a:t>Textbooks </a:t>
            </a:r>
            <a:r>
              <a:rPr lang="en-US" sz="1600" dirty="0"/>
              <a:t>for NMIMT Employees enrolled in courses </a:t>
            </a:r>
            <a:endParaRPr lang="en-US" sz="1600" dirty="0" smtClean="0"/>
          </a:p>
          <a:p>
            <a:pPr marL="285750" lvl="0" indent="-285750">
              <a:buFont typeface="Wingdings" panose="05000000000000000000" pitchFamily="2" charset="2"/>
              <a:buChar char="§"/>
            </a:pPr>
            <a:r>
              <a:rPr lang="en-US" sz="1600" b="1" dirty="0" smtClean="0">
                <a:solidFill>
                  <a:srgbClr val="FF0000"/>
                </a:solidFill>
              </a:rPr>
              <a:t>Travel </a:t>
            </a:r>
            <a:r>
              <a:rPr lang="en-US" sz="1600" b="1" dirty="0">
                <a:solidFill>
                  <a:srgbClr val="FF0000"/>
                </a:solidFill>
              </a:rPr>
              <a:t>via first class or other upgrades</a:t>
            </a:r>
          </a:p>
        </p:txBody>
      </p:sp>
    </p:spTree>
    <p:extLst>
      <p:ext uri="{BB962C8B-B14F-4D97-AF65-F5344CB8AC3E}">
        <p14:creationId xmlns:p14="http://schemas.microsoft.com/office/powerpoint/2010/main" val="112418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7543800" cy="914400"/>
          </a:xfrm>
        </p:spPr>
        <p:txBody>
          <a:bodyPr>
            <a:normAutofit fontScale="90000"/>
          </a:bodyPr>
          <a:lstStyle/>
          <a:p>
            <a:r>
              <a:rPr lang="en-US" b="1" dirty="0" smtClean="0">
                <a:effectLst/>
              </a:rPr>
              <a:t/>
            </a:r>
            <a:br>
              <a:rPr lang="en-US" b="1" dirty="0" smtClean="0">
                <a:effectLst/>
              </a:rPr>
            </a:br>
            <a:r>
              <a:rPr lang="en-US" b="1" dirty="0" smtClean="0">
                <a:effectLst/>
              </a:rPr>
              <a:t>Purchasing </a:t>
            </a:r>
            <a:r>
              <a:rPr lang="en-US" b="1" dirty="0">
                <a:effectLst/>
              </a:rPr>
              <a:t>Card </a:t>
            </a:r>
            <a:r>
              <a:rPr lang="en-US" b="1" dirty="0" smtClean="0">
                <a:effectLst/>
              </a:rPr>
              <a:t>Travel</a:t>
            </a:r>
            <a:r>
              <a:rPr lang="en-US" dirty="0">
                <a:effectLst/>
              </a:rPr>
              <a:t/>
            </a:r>
            <a:br>
              <a:rPr lang="en-US" dirty="0">
                <a:effectLst/>
              </a:rPr>
            </a:br>
            <a:endParaRPr lang="en-US" dirty="0"/>
          </a:p>
        </p:txBody>
      </p:sp>
      <p:sp>
        <p:nvSpPr>
          <p:cNvPr id="2" name="Content Placeholder 1"/>
          <p:cNvSpPr>
            <a:spLocks noGrp="1"/>
          </p:cNvSpPr>
          <p:nvPr>
            <p:ph idx="1"/>
          </p:nvPr>
        </p:nvSpPr>
        <p:spPr>
          <a:xfrm>
            <a:off x="685800" y="1905001"/>
            <a:ext cx="6629400" cy="4343399"/>
          </a:xfrm>
        </p:spPr>
        <p:txBody>
          <a:bodyPr>
            <a:normAutofit/>
          </a:bodyPr>
          <a:lstStyle/>
          <a:p>
            <a:pPr marL="18288" indent="0">
              <a:buNone/>
            </a:pPr>
            <a:r>
              <a:rPr lang="en-US" sz="2400" b="1" i="1" dirty="0">
                <a:solidFill>
                  <a:srgbClr val="00B050"/>
                </a:solidFill>
                <a:effectLst/>
              </a:rPr>
              <a:t>Allowable </a:t>
            </a:r>
            <a:r>
              <a:rPr lang="en-US" sz="2400" b="1" i="1" dirty="0" smtClean="0">
                <a:solidFill>
                  <a:srgbClr val="00B050"/>
                </a:solidFill>
                <a:effectLst/>
              </a:rPr>
              <a:t>Purchase </a:t>
            </a:r>
            <a:r>
              <a:rPr lang="en-US" sz="2400" b="1" i="1" dirty="0">
                <a:solidFill>
                  <a:srgbClr val="00B050"/>
                </a:solidFill>
                <a:effectLst/>
              </a:rPr>
              <a:t>Card Travel-Related Expenses </a:t>
            </a:r>
            <a:r>
              <a:rPr lang="en-US" sz="2400" b="1" i="1" dirty="0" smtClean="0">
                <a:solidFill>
                  <a:srgbClr val="00B050"/>
                </a:solidFill>
                <a:effectLst/>
              </a:rPr>
              <a:t>Include:</a:t>
            </a:r>
            <a:endParaRPr lang="en-US" sz="2400" b="1" i="1" dirty="0">
              <a:solidFill>
                <a:srgbClr val="00B050"/>
              </a:solidFill>
              <a:effectLst/>
            </a:endParaRPr>
          </a:p>
          <a:p>
            <a:pPr lvl="0"/>
            <a:r>
              <a:rPr lang="en-US" sz="1500" dirty="0">
                <a:effectLst/>
              </a:rPr>
              <a:t>Airfare</a:t>
            </a:r>
          </a:p>
          <a:p>
            <a:pPr lvl="0"/>
            <a:r>
              <a:rPr lang="en-US" sz="1500" dirty="0">
                <a:effectLst/>
              </a:rPr>
              <a:t>Hotel</a:t>
            </a:r>
          </a:p>
          <a:p>
            <a:pPr lvl="0"/>
            <a:r>
              <a:rPr lang="en-US" sz="1500" dirty="0">
                <a:effectLst/>
              </a:rPr>
              <a:t>Ground transportation (shuttle, car rental, taxi, etc.)</a:t>
            </a:r>
          </a:p>
          <a:p>
            <a:pPr lvl="0"/>
            <a:r>
              <a:rPr lang="en-US" sz="1500" dirty="0">
                <a:effectLst/>
              </a:rPr>
              <a:t>Parking</a:t>
            </a:r>
          </a:p>
          <a:p>
            <a:pPr lvl="0"/>
            <a:r>
              <a:rPr lang="en-US" sz="1500" dirty="0">
                <a:effectLst/>
              </a:rPr>
              <a:t>Conference registration</a:t>
            </a:r>
          </a:p>
          <a:p>
            <a:pPr marL="18288" indent="0">
              <a:buNone/>
            </a:pPr>
            <a:endParaRPr lang="en-US" sz="1500" dirty="0">
              <a:effectLst/>
            </a:endParaRPr>
          </a:p>
          <a:p>
            <a:pPr marL="18288" indent="0">
              <a:buNone/>
            </a:pPr>
            <a:r>
              <a:rPr lang="en-US" sz="2400" b="1" i="1" dirty="0" smtClean="0">
                <a:solidFill>
                  <a:srgbClr val="FF0000"/>
                </a:solidFill>
                <a:effectLst/>
              </a:rPr>
              <a:t>Examples </a:t>
            </a:r>
            <a:r>
              <a:rPr lang="en-US" sz="2400" b="1" i="1" dirty="0">
                <a:solidFill>
                  <a:srgbClr val="FF0000"/>
                </a:solidFill>
                <a:effectLst/>
              </a:rPr>
              <a:t>of Unallowable </a:t>
            </a:r>
            <a:r>
              <a:rPr lang="en-US" sz="2400" b="1" i="1" dirty="0" smtClean="0">
                <a:solidFill>
                  <a:srgbClr val="FF0000"/>
                </a:solidFill>
                <a:effectLst/>
              </a:rPr>
              <a:t>Purchase </a:t>
            </a:r>
            <a:r>
              <a:rPr lang="en-US" sz="2400" b="1" i="1" dirty="0">
                <a:solidFill>
                  <a:srgbClr val="FF0000"/>
                </a:solidFill>
                <a:effectLst/>
              </a:rPr>
              <a:t>Card Travel-Related Expenses Include </a:t>
            </a:r>
            <a:r>
              <a:rPr lang="en-US" sz="2400" b="1" i="1" dirty="0" smtClean="0">
                <a:solidFill>
                  <a:srgbClr val="FF0000"/>
                </a:solidFill>
                <a:effectLst/>
              </a:rPr>
              <a:t>but are </a:t>
            </a:r>
            <a:r>
              <a:rPr lang="en-US" sz="2400" b="1" i="1" dirty="0">
                <a:solidFill>
                  <a:srgbClr val="FF0000"/>
                </a:solidFill>
                <a:effectLst/>
              </a:rPr>
              <a:t>not Limited </a:t>
            </a:r>
            <a:r>
              <a:rPr lang="en-US" sz="2400" b="1" i="1" dirty="0" smtClean="0">
                <a:solidFill>
                  <a:srgbClr val="FF0000"/>
                </a:solidFill>
                <a:effectLst/>
              </a:rPr>
              <a:t>to:</a:t>
            </a:r>
            <a:endParaRPr lang="en-US" sz="2400" b="1" i="1" dirty="0">
              <a:solidFill>
                <a:srgbClr val="FF0000"/>
              </a:solidFill>
              <a:effectLst/>
            </a:endParaRPr>
          </a:p>
          <a:p>
            <a:pPr lvl="0"/>
            <a:r>
              <a:rPr lang="en-US" sz="1500" dirty="0">
                <a:effectLst/>
              </a:rPr>
              <a:t>Gas </a:t>
            </a:r>
          </a:p>
          <a:p>
            <a:pPr lvl="0"/>
            <a:r>
              <a:rPr lang="en-US" sz="1500" dirty="0">
                <a:effectLst/>
              </a:rPr>
              <a:t>Meals</a:t>
            </a:r>
          </a:p>
          <a:p>
            <a:pPr lvl="0"/>
            <a:r>
              <a:rPr lang="en-US" sz="1500" dirty="0">
                <a:effectLst/>
              </a:rPr>
              <a:t>Hotel incidental expenses (room service, movies, etc.)</a:t>
            </a:r>
          </a:p>
          <a:p>
            <a:pPr lvl="0"/>
            <a:r>
              <a:rPr lang="en-US" sz="1500" dirty="0" smtClean="0">
                <a:effectLst/>
              </a:rPr>
              <a:t>Any </a:t>
            </a:r>
            <a:r>
              <a:rPr lang="en-US" sz="1500" dirty="0">
                <a:effectLst/>
              </a:rPr>
              <a:t>personal purchase</a:t>
            </a:r>
          </a:p>
          <a:p>
            <a:pPr marL="18288" indent="0">
              <a:buNone/>
            </a:pPr>
            <a:endParaRPr lang="en-US" dirty="0"/>
          </a:p>
        </p:txBody>
      </p:sp>
    </p:spTree>
    <p:extLst>
      <p:ext uri="{BB962C8B-B14F-4D97-AF65-F5344CB8AC3E}">
        <p14:creationId xmlns:p14="http://schemas.microsoft.com/office/powerpoint/2010/main" val="358276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&amp; Non-Employee Travel</a:t>
            </a:r>
            <a:endParaRPr lang="en-US" dirty="0"/>
          </a:p>
        </p:txBody>
      </p:sp>
      <p:sp>
        <p:nvSpPr>
          <p:cNvPr id="3" name="Content Placeholder 2"/>
          <p:cNvSpPr>
            <a:spLocks noGrp="1"/>
          </p:cNvSpPr>
          <p:nvPr>
            <p:ph idx="1"/>
          </p:nvPr>
        </p:nvSpPr>
        <p:spPr/>
        <p:txBody>
          <a:bodyPr>
            <a:normAutofit fontScale="77500" lnSpcReduction="20000"/>
          </a:bodyPr>
          <a:lstStyle/>
          <a:p>
            <a:r>
              <a:rPr lang="en-US" sz="3800" b="1" dirty="0"/>
              <a:t>Student Travel:  </a:t>
            </a:r>
          </a:p>
          <a:p>
            <a:endParaRPr lang="en-US" sz="2000" b="1" dirty="0"/>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Official student organizations shall use the Purchasing Card maintained by Budget and Analysis. </a:t>
            </a:r>
          </a:p>
          <a:p>
            <a:pPr marL="285750" indent="-285750">
              <a:buClr>
                <a:schemeClr val="accent1"/>
              </a:buClr>
              <a:buSzPct val="110000"/>
              <a:buFont typeface="Wingdings" panose="05000000000000000000" pitchFamily="2" charset="2"/>
              <a:buChar char="§"/>
            </a:pPr>
            <a:endParaRPr lang="en-US" sz="2000" dirty="0">
              <a:latin typeface="Calibri" panose="020F0502020204030204" pitchFamily="34" charset="0"/>
            </a:endParaRPr>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Student sport teams shall use the Purchasing Card maintained by the Gym Staff.</a:t>
            </a:r>
          </a:p>
          <a:p>
            <a:pPr marL="285750" indent="-285750">
              <a:buClr>
                <a:schemeClr val="accent1"/>
              </a:buClr>
              <a:buSzPct val="110000"/>
              <a:buFont typeface="Wingdings" panose="05000000000000000000" pitchFamily="2" charset="2"/>
              <a:buChar char="§"/>
            </a:pPr>
            <a:endParaRPr lang="en-US" sz="2000" dirty="0">
              <a:latin typeface="Calibri" panose="020F0502020204030204" pitchFamily="34" charset="0"/>
            </a:endParaRPr>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All other use of the Purchasing Card for student travel is prohibited.</a:t>
            </a:r>
          </a:p>
          <a:p>
            <a:pPr marL="285750" indent="-285750">
              <a:buClr>
                <a:schemeClr val="accent1"/>
              </a:buClr>
              <a:buSzPct val="110000"/>
              <a:buFont typeface="Wingdings" panose="05000000000000000000" pitchFamily="2" charset="2"/>
              <a:buChar char="§"/>
            </a:pPr>
            <a:endParaRPr lang="en-US" sz="3800" dirty="0"/>
          </a:p>
          <a:p>
            <a:r>
              <a:rPr lang="en-US" sz="3800" b="1" dirty="0"/>
              <a:t>Non-Employee Travel:</a:t>
            </a:r>
          </a:p>
          <a:p>
            <a:endParaRPr lang="en-US" sz="2000" b="1" dirty="0">
              <a:latin typeface="Calibri" panose="020F0502020204030204" pitchFamily="34" charset="0"/>
            </a:endParaRPr>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The NMIMT Purchasing Card shall be used for the purchase of airline tickets for recruitment and interview of potential faculty members and post-graduate students only.</a:t>
            </a:r>
          </a:p>
          <a:p>
            <a:pPr marL="285750" indent="-285750">
              <a:buClr>
                <a:schemeClr val="accent1"/>
              </a:buClr>
              <a:buSzPct val="110000"/>
              <a:buFont typeface="Wingdings" panose="05000000000000000000" pitchFamily="2" charset="2"/>
              <a:buChar char="§"/>
            </a:pPr>
            <a:endParaRPr lang="en-US" sz="2000" dirty="0">
              <a:latin typeface="Calibri" panose="020F0502020204030204" pitchFamily="34" charset="0"/>
            </a:endParaRPr>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The Purchasing Card may not be used for tickets for family members, associates or friends of the interviewee.</a:t>
            </a:r>
          </a:p>
          <a:p>
            <a:pPr marL="742950" lvl="1" indent="-285750">
              <a:buClr>
                <a:schemeClr val="accent1"/>
              </a:buClr>
              <a:buSzPct val="110000"/>
              <a:buFont typeface="Wingdings" panose="05000000000000000000" pitchFamily="2" charset="2"/>
              <a:buChar char="§"/>
            </a:pPr>
            <a:endParaRPr lang="en-US" sz="2000" dirty="0">
              <a:latin typeface="Calibri" panose="020F0502020204030204" pitchFamily="34" charset="0"/>
            </a:endParaRPr>
          </a:p>
          <a:p>
            <a:pPr marL="285750" indent="-285750">
              <a:buClr>
                <a:schemeClr val="accent1"/>
              </a:buClr>
              <a:buSzPct val="110000"/>
              <a:buFont typeface="Wingdings" panose="05000000000000000000" pitchFamily="2" charset="2"/>
              <a:buChar char="§"/>
            </a:pPr>
            <a:r>
              <a:rPr lang="en-US" sz="2000" dirty="0">
                <a:latin typeface="Calibri" panose="020F0502020204030204" pitchFamily="34" charset="0"/>
              </a:rPr>
              <a:t>The Purchasing Card may not be used for lodging, meals, vehicle rentals, personal purchases, gas or incidentals. </a:t>
            </a:r>
          </a:p>
          <a:p>
            <a:pPr marL="118872" indent="0">
              <a:buNone/>
            </a:pPr>
            <a:endParaRPr lang="en-US" dirty="0"/>
          </a:p>
        </p:txBody>
      </p:sp>
    </p:spTree>
    <p:extLst>
      <p:ext uri="{BB962C8B-B14F-4D97-AF65-F5344CB8AC3E}">
        <p14:creationId xmlns:p14="http://schemas.microsoft.com/office/powerpoint/2010/main" val="12264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Improper Use of Purchasing and Gas Cards</a:t>
            </a:r>
            <a:endParaRPr lang="en-US" sz="3200" dirty="0"/>
          </a:p>
        </p:txBody>
      </p:sp>
      <p:sp>
        <p:nvSpPr>
          <p:cNvPr id="3" name="Content Placeholder 2"/>
          <p:cNvSpPr>
            <a:spLocks noGrp="1"/>
          </p:cNvSpPr>
          <p:nvPr>
            <p:ph idx="1"/>
          </p:nvPr>
        </p:nvSpPr>
        <p:spPr>
          <a:xfrm>
            <a:off x="457200" y="1600201"/>
            <a:ext cx="8229600" cy="4800600"/>
          </a:xfrm>
        </p:spPr>
        <p:txBody>
          <a:bodyPr>
            <a:normAutofit/>
          </a:bodyPr>
          <a:lstStyle/>
          <a:p>
            <a:pPr marL="118872" indent="0" algn="ctr">
              <a:buNone/>
            </a:pPr>
            <a:r>
              <a:rPr lang="en-US" sz="1800" dirty="0" smtClean="0"/>
              <a:t>Purchasing Card Policy, pages 17 &amp; 18</a:t>
            </a:r>
          </a:p>
          <a:p>
            <a:r>
              <a:rPr lang="en-US" sz="1800" dirty="0" smtClean="0"/>
              <a:t>Improper Use; “ The </a:t>
            </a:r>
            <a:r>
              <a:rPr lang="en-US" sz="1800" dirty="0"/>
              <a:t>use of the Purchasing Card outside of the parameters provided by </a:t>
            </a:r>
            <a:r>
              <a:rPr lang="en-US" sz="1800" dirty="0" smtClean="0"/>
              <a:t>NMT’s </a:t>
            </a:r>
            <a:r>
              <a:rPr lang="en-US" sz="1800" dirty="0"/>
              <a:t>Purchasing Card Policies and Procedures as well as all other </a:t>
            </a:r>
            <a:r>
              <a:rPr lang="en-US" sz="1800" dirty="0" smtClean="0"/>
              <a:t>NMT </a:t>
            </a:r>
            <a:r>
              <a:rPr lang="en-US" sz="1800" dirty="0"/>
              <a:t>Policies and Procedures</a:t>
            </a:r>
            <a:r>
              <a:rPr lang="en-US" sz="1800" dirty="0" smtClean="0"/>
              <a:t>.”</a:t>
            </a:r>
          </a:p>
          <a:p>
            <a:endParaRPr lang="en-US" sz="1800" dirty="0" smtClean="0"/>
          </a:p>
          <a:p>
            <a:pPr marL="118872" indent="0">
              <a:buNone/>
            </a:pPr>
            <a:r>
              <a:rPr lang="en-US" sz="1800" dirty="0"/>
              <a:t> </a:t>
            </a:r>
            <a:r>
              <a:rPr lang="en-US" sz="1800" dirty="0" smtClean="0"/>
              <a:t>      a)  Failure </a:t>
            </a:r>
            <a:r>
              <a:rPr lang="en-US" sz="1800" dirty="0"/>
              <a:t>to adhere to the signed Cardholder Agreement</a:t>
            </a:r>
          </a:p>
          <a:p>
            <a:pPr marL="118872" indent="0">
              <a:buNone/>
            </a:pPr>
            <a:r>
              <a:rPr lang="en-US" sz="1800" dirty="0"/>
              <a:t> </a:t>
            </a:r>
            <a:r>
              <a:rPr lang="en-US" sz="1800" dirty="0" smtClean="0"/>
              <a:t>      b)  Purchasing </a:t>
            </a:r>
            <a:r>
              <a:rPr lang="en-US" sz="1800" dirty="0"/>
              <a:t>goods or services for personal use</a:t>
            </a:r>
          </a:p>
          <a:p>
            <a:pPr marL="118872" indent="0">
              <a:buNone/>
            </a:pPr>
            <a:r>
              <a:rPr lang="en-US" sz="1800" dirty="0"/>
              <a:t> </a:t>
            </a:r>
            <a:r>
              <a:rPr lang="en-US" sz="1800" dirty="0" smtClean="0"/>
              <a:t>      c)  Purchasing </a:t>
            </a:r>
            <a:r>
              <a:rPr lang="en-US" sz="1800" dirty="0"/>
              <a:t>a good or services listed on the prohibited list</a:t>
            </a:r>
          </a:p>
          <a:p>
            <a:pPr marL="118872" indent="0">
              <a:buNone/>
            </a:pPr>
            <a:r>
              <a:rPr lang="en-US" sz="1800" dirty="0"/>
              <a:t> </a:t>
            </a:r>
            <a:r>
              <a:rPr lang="en-US" sz="1800" dirty="0" smtClean="0"/>
              <a:t>      d)  Missing </a:t>
            </a:r>
            <a:r>
              <a:rPr lang="en-US" sz="1800" dirty="0"/>
              <a:t>/ Incomplete receipts or supporting documentation of purchases</a:t>
            </a:r>
          </a:p>
          <a:p>
            <a:pPr marL="118872" indent="0">
              <a:buNone/>
            </a:pPr>
            <a:r>
              <a:rPr lang="en-US" sz="1800" dirty="0"/>
              <a:t> </a:t>
            </a:r>
            <a:r>
              <a:rPr lang="en-US" sz="1800" dirty="0" smtClean="0"/>
              <a:t>      e)  Failure </a:t>
            </a:r>
            <a:r>
              <a:rPr lang="en-US" sz="1800" dirty="0"/>
              <a:t>to reconcile transactions in </a:t>
            </a:r>
            <a:r>
              <a:rPr lang="en-US" sz="1800" dirty="0" smtClean="0"/>
              <a:t>the Works </a:t>
            </a:r>
            <a:r>
              <a:rPr lang="en-US" sz="1800" dirty="0"/>
              <a:t>Program by </a:t>
            </a:r>
            <a:r>
              <a:rPr lang="en-US" sz="1800" dirty="0" smtClean="0"/>
              <a:t>the      </a:t>
            </a:r>
            <a:br>
              <a:rPr lang="en-US" sz="1800" dirty="0" smtClean="0"/>
            </a:br>
            <a:r>
              <a:rPr lang="en-US" sz="1800" dirty="0" smtClean="0"/>
              <a:t>             designated </a:t>
            </a:r>
            <a:r>
              <a:rPr lang="en-US" sz="1800" dirty="0"/>
              <a:t>deadline</a:t>
            </a:r>
          </a:p>
          <a:p>
            <a:pPr marL="118872" indent="0">
              <a:buNone/>
            </a:pPr>
            <a:r>
              <a:rPr lang="en-US" sz="1800" dirty="0"/>
              <a:t> </a:t>
            </a:r>
            <a:r>
              <a:rPr lang="en-US" sz="1800" dirty="0" smtClean="0"/>
              <a:t>      f)  Failure </a:t>
            </a:r>
            <a:r>
              <a:rPr lang="en-US" sz="1800" dirty="0"/>
              <a:t>to have paperwork to Approver / Signoff Manager by designated </a:t>
            </a:r>
            <a:r>
              <a:rPr lang="en-US" sz="1800" dirty="0" smtClean="0"/>
              <a:t/>
            </a:r>
            <a:br>
              <a:rPr lang="en-US" sz="1800" dirty="0" smtClean="0"/>
            </a:br>
            <a:r>
              <a:rPr lang="en-US" sz="1800" dirty="0" smtClean="0"/>
              <a:t>        </a:t>
            </a:r>
            <a:r>
              <a:rPr lang="en-US" sz="1800" dirty="0"/>
              <a:t> </a:t>
            </a:r>
            <a:r>
              <a:rPr lang="en-US" sz="1800" dirty="0" smtClean="0"/>
              <a:t>   deadline</a:t>
            </a:r>
            <a:endParaRPr lang="en-US" sz="1800" dirty="0"/>
          </a:p>
          <a:p>
            <a:pPr marL="118872" indent="0">
              <a:buNone/>
            </a:pPr>
            <a:r>
              <a:rPr lang="en-US" sz="1800" dirty="0"/>
              <a:t> </a:t>
            </a:r>
            <a:r>
              <a:rPr lang="en-US" sz="1800" dirty="0" smtClean="0"/>
              <a:t>      g)  Unsigned</a:t>
            </a:r>
            <a:r>
              <a:rPr lang="en-US" sz="1800" dirty="0"/>
              <a:t>, missing, or incomplete Cardholder Statements</a:t>
            </a:r>
          </a:p>
          <a:p>
            <a:pPr marL="118872" indent="0">
              <a:buNone/>
            </a:pPr>
            <a:r>
              <a:rPr lang="en-US" sz="1800" dirty="0" smtClean="0"/>
              <a:t>       h)  Allowing </a:t>
            </a:r>
            <a:r>
              <a:rPr lang="en-US" sz="1800" dirty="0"/>
              <a:t>an unauthorized individual to use the Purchasing Card</a:t>
            </a:r>
          </a:p>
          <a:p>
            <a:pPr marL="118872" indent="0">
              <a:buNone/>
            </a:pPr>
            <a:r>
              <a:rPr lang="en-US" sz="1800" dirty="0" smtClean="0"/>
              <a:t>        i)  Repeatedly </a:t>
            </a:r>
            <a:r>
              <a:rPr lang="en-US" sz="1800" dirty="0"/>
              <a:t>allowing sales tax charges</a:t>
            </a:r>
          </a:p>
          <a:p>
            <a:pPr marL="118872" indent="0">
              <a:buNone/>
            </a:pPr>
            <a:r>
              <a:rPr lang="en-US" sz="1800" dirty="0" smtClean="0"/>
              <a:t>        j)  Splitting </a:t>
            </a:r>
            <a:r>
              <a:rPr lang="en-US" sz="1800" dirty="0"/>
              <a:t>transactions </a:t>
            </a:r>
          </a:p>
          <a:p>
            <a:endParaRPr lang="en-US" sz="1800" dirty="0" smtClean="0"/>
          </a:p>
          <a:p>
            <a:pPr marL="118872" indent="0">
              <a:buNone/>
            </a:pPr>
            <a:endParaRPr lang="en-US" sz="1800" dirty="0"/>
          </a:p>
          <a:p>
            <a:pPr marL="118872" indent="0">
              <a:buNone/>
            </a:pPr>
            <a:endParaRPr lang="en-US" sz="1800" dirty="0"/>
          </a:p>
        </p:txBody>
      </p:sp>
    </p:spTree>
    <p:extLst>
      <p:ext uri="{BB962C8B-B14F-4D97-AF65-F5344CB8AC3E}">
        <p14:creationId xmlns:p14="http://schemas.microsoft.com/office/powerpoint/2010/main" val="224282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policies established in the Purchasing Card Policy are based on meeting the requirements, as amended, of the following authorities: </a:t>
            </a:r>
            <a:r>
              <a:rPr lang="en-US" dirty="0" smtClean="0"/>
              <a:t/>
            </a:r>
            <a:br>
              <a:rPr lang="en-US" dirty="0" smtClean="0"/>
            </a:br>
            <a:endParaRPr lang="en-US" dirty="0" smtClean="0"/>
          </a:p>
          <a:p>
            <a:r>
              <a:rPr lang="en-US" dirty="0" smtClean="0"/>
              <a:t>2 </a:t>
            </a:r>
            <a:r>
              <a:rPr lang="en-US" dirty="0"/>
              <a:t>CFR 200 </a:t>
            </a:r>
            <a:endParaRPr lang="en-US" dirty="0" smtClean="0"/>
          </a:p>
          <a:p>
            <a:r>
              <a:rPr lang="en-US" dirty="0" smtClean="0"/>
              <a:t>Federal </a:t>
            </a:r>
            <a:r>
              <a:rPr lang="en-US" dirty="0"/>
              <a:t>Acquisition Regulations (FAR) </a:t>
            </a:r>
            <a:endParaRPr lang="en-US" dirty="0" smtClean="0"/>
          </a:p>
          <a:p>
            <a:r>
              <a:rPr lang="en-US" dirty="0" smtClean="0"/>
              <a:t>New </a:t>
            </a:r>
            <a:r>
              <a:rPr lang="en-US" dirty="0"/>
              <a:t>Mexico Statutes Annotated (1978), Chapter 13 </a:t>
            </a:r>
            <a:r>
              <a:rPr lang="en-US" dirty="0" smtClean="0"/>
              <a:t/>
            </a:r>
            <a:br>
              <a:rPr lang="en-US" dirty="0" smtClean="0"/>
            </a:br>
            <a:endParaRPr lang="en-US" dirty="0" smtClean="0"/>
          </a:p>
          <a:p>
            <a:r>
              <a:rPr lang="en-US" dirty="0" smtClean="0"/>
              <a:t>Federal </a:t>
            </a:r>
            <a:r>
              <a:rPr lang="en-US" dirty="0"/>
              <a:t>regulations and state statutes require the Institute maintain a strict oversight of the procurement process; act fairly in obtaining competition; strive for the best value for the Institute; prescribe certain recordkeeping responsibilities; and place responsibility for oversight of all procurements with the Purchasing Services Office.</a:t>
            </a:r>
          </a:p>
        </p:txBody>
      </p:sp>
    </p:spTree>
    <p:extLst>
      <p:ext uri="{BB962C8B-B14F-4D97-AF65-F5344CB8AC3E}">
        <p14:creationId xmlns:p14="http://schemas.microsoft.com/office/powerpoint/2010/main" val="111121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Violations</a:t>
            </a:r>
            <a:endParaRPr lang="en-US" dirty="0"/>
          </a:p>
        </p:txBody>
      </p:sp>
      <p:sp>
        <p:nvSpPr>
          <p:cNvPr id="3" name="Content Placeholder 2"/>
          <p:cNvSpPr>
            <a:spLocks noGrp="1"/>
          </p:cNvSpPr>
          <p:nvPr>
            <p:ph idx="1"/>
          </p:nvPr>
        </p:nvSpPr>
        <p:spPr/>
        <p:txBody>
          <a:bodyPr>
            <a:normAutofit/>
          </a:bodyPr>
          <a:lstStyle/>
          <a:p>
            <a:r>
              <a:rPr lang="en-US" dirty="0" smtClean="0"/>
              <a:t>Compliance </a:t>
            </a:r>
            <a:r>
              <a:rPr lang="en-US" dirty="0"/>
              <a:t>with procedures </a:t>
            </a:r>
            <a:r>
              <a:rPr lang="en-US" dirty="0" smtClean="0"/>
              <a:t>will </a:t>
            </a:r>
            <a:r>
              <a:rPr lang="en-US" dirty="0"/>
              <a:t>be audited by the Purchasing Services Office, which reserves the right to suspend or revoke a Purchasing Card regardless of stated policy if, in their judgment, the violation(s) proves a severe risk of fraud or compromise to the Purchasing Card </a:t>
            </a:r>
            <a:r>
              <a:rPr lang="en-US" dirty="0" smtClean="0"/>
              <a:t>program</a:t>
            </a:r>
            <a:endParaRPr lang="en-US" dirty="0"/>
          </a:p>
          <a:p>
            <a:endParaRPr lang="en-US" dirty="0"/>
          </a:p>
        </p:txBody>
      </p:sp>
    </p:spTree>
    <p:extLst>
      <p:ext uri="{BB962C8B-B14F-4D97-AF65-F5344CB8AC3E}">
        <p14:creationId xmlns:p14="http://schemas.microsoft.com/office/powerpoint/2010/main" val="1607137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Actions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Violation Disciplinary Actions may include but are not limited to:</a:t>
            </a:r>
            <a:br>
              <a:rPr lang="en-US" sz="2800" dirty="0"/>
            </a:br>
            <a:r>
              <a:rPr lang="en-US" sz="2400" dirty="0">
                <a:latin typeface="Calibri" panose="020F0502020204030204" pitchFamily="34" charset="0"/>
              </a:rPr>
              <a:t> </a:t>
            </a:r>
          </a:p>
          <a:p>
            <a:pPr>
              <a:buSzPct val="110000"/>
              <a:buFont typeface="Wingdings" panose="05000000000000000000" pitchFamily="2" charset="2"/>
              <a:buChar char="§"/>
            </a:pPr>
            <a:r>
              <a:rPr lang="en-US" sz="2400" dirty="0">
                <a:latin typeface="Calibri" panose="020F0502020204030204" pitchFamily="34" charset="0"/>
              </a:rPr>
              <a:t>Mandatory retraining </a:t>
            </a:r>
          </a:p>
          <a:p>
            <a:pPr>
              <a:buSzPct val="110000"/>
              <a:buFont typeface="Wingdings" panose="05000000000000000000" pitchFamily="2" charset="2"/>
              <a:buChar char="§"/>
            </a:pPr>
            <a:r>
              <a:rPr lang="en-US" sz="2400" dirty="0">
                <a:latin typeface="Calibri" panose="020F0502020204030204" pitchFamily="34" charset="0"/>
              </a:rPr>
              <a:t>Reimbursement of unauthorized purchase</a:t>
            </a:r>
          </a:p>
          <a:p>
            <a:pPr>
              <a:buSzPct val="110000"/>
              <a:buFont typeface="Wingdings" panose="05000000000000000000" pitchFamily="2" charset="2"/>
              <a:buChar char="§"/>
            </a:pPr>
            <a:r>
              <a:rPr lang="en-US" sz="2400" dirty="0">
                <a:latin typeface="Calibri" panose="020F0502020204030204" pitchFamily="34" charset="0"/>
              </a:rPr>
              <a:t>30 day suspension of Purchasing Card </a:t>
            </a:r>
          </a:p>
          <a:p>
            <a:pPr>
              <a:buSzPct val="110000"/>
              <a:buFont typeface="Wingdings" panose="05000000000000000000" pitchFamily="2" charset="2"/>
              <a:buChar char="§"/>
            </a:pPr>
            <a:r>
              <a:rPr lang="en-US" sz="2400" dirty="0">
                <a:latin typeface="Calibri" panose="020F0502020204030204" pitchFamily="34" charset="0"/>
              </a:rPr>
              <a:t>60 day suspension of Purchasing Card </a:t>
            </a:r>
          </a:p>
          <a:p>
            <a:pPr>
              <a:buSzPct val="110000"/>
              <a:buFont typeface="Wingdings" panose="05000000000000000000" pitchFamily="2" charset="2"/>
              <a:buChar char="§"/>
            </a:pPr>
            <a:r>
              <a:rPr lang="en-US" sz="2400" dirty="0">
                <a:latin typeface="Calibri" panose="020F0502020204030204" pitchFamily="34" charset="0"/>
              </a:rPr>
              <a:t>Revocation of Purchasing Card </a:t>
            </a:r>
          </a:p>
          <a:p>
            <a:pPr>
              <a:buSzPct val="110000"/>
              <a:buFont typeface="Wingdings" panose="05000000000000000000" pitchFamily="2" charset="2"/>
              <a:buChar char="§"/>
            </a:pPr>
            <a:r>
              <a:rPr lang="en-US" sz="2400" dirty="0">
                <a:latin typeface="Calibri" panose="020F0502020204030204" pitchFamily="34" charset="0"/>
              </a:rPr>
              <a:t>Termination of employment </a:t>
            </a:r>
          </a:p>
          <a:p>
            <a:pPr>
              <a:buSzPct val="110000"/>
              <a:buFont typeface="Wingdings" panose="05000000000000000000" pitchFamily="2" charset="2"/>
              <a:buChar char="§"/>
            </a:pPr>
            <a:r>
              <a:rPr lang="en-US" sz="2400" dirty="0">
                <a:latin typeface="Calibri" panose="020F0502020204030204" pitchFamily="34" charset="0"/>
              </a:rPr>
              <a:t>Criminal Prosecution </a:t>
            </a:r>
          </a:p>
          <a:p>
            <a:pPr marL="118872" indent="0">
              <a:buNone/>
            </a:pPr>
            <a:endParaRPr lang="en-US" sz="2400" dirty="0"/>
          </a:p>
        </p:txBody>
      </p:sp>
    </p:spTree>
    <p:extLst>
      <p:ext uri="{BB962C8B-B14F-4D97-AF65-F5344CB8AC3E}">
        <p14:creationId xmlns:p14="http://schemas.microsoft.com/office/powerpoint/2010/main" val="208589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7543800" cy="1371600"/>
          </a:xfrm>
        </p:spPr>
        <p:txBody>
          <a:bodyPr/>
          <a:lstStyle/>
          <a:p>
            <a:r>
              <a:rPr lang="en-US" dirty="0" smtClean="0"/>
              <a:t>List of common findings</a:t>
            </a:r>
            <a:endParaRPr lang="en-US" dirty="0"/>
          </a:p>
        </p:txBody>
      </p:sp>
      <p:sp>
        <p:nvSpPr>
          <p:cNvPr id="2" name="Content Placeholder 1"/>
          <p:cNvSpPr>
            <a:spLocks noGrp="1"/>
          </p:cNvSpPr>
          <p:nvPr>
            <p:ph idx="1"/>
          </p:nvPr>
        </p:nvSpPr>
        <p:spPr>
          <a:xfrm>
            <a:off x="228600" y="1600200"/>
            <a:ext cx="8686800" cy="5257800"/>
          </a:xfrm>
        </p:spPr>
        <p:txBody>
          <a:bodyPr>
            <a:normAutofit fontScale="25000" lnSpcReduction="20000"/>
          </a:bodyPr>
          <a:lstStyle/>
          <a:p>
            <a:pPr marL="18288" indent="0">
              <a:buNone/>
            </a:pPr>
            <a:r>
              <a:rPr lang="en-US" sz="4800" b="1" u="sng" dirty="0">
                <a:effectLst/>
              </a:rPr>
              <a:t>Purchasing </a:t>
            </a:r>
            <a:r>
              <a:rPr lang="en-US" sz="4800" b="1" u="sng" dirty="0" smtClean="0">
                <a:effectLst/>
              </a:rPr>
              <a:t>Card</a:t>
            </a:r>
            <a:r>
              <a:rPr lang="en-US" sz="4800" b="1" u="sng" dirty="0">
                <a:effectLst/>
              </a:rPr>
              <a:t>: </a:t>
            </a:r>
            <a:endParaRPr lang="en-US" sz="4800" dirty="0">
              <a:effectLst/>
            </a:endParaRPr>
          </a:p>
          <a:p>
            <a:pPr marL="18288" indent="0">
              <a:buNone/>
            </a:pPr>
            <a:r>
              <a:rPr lang="en-US" b="1" dirty="0">
                <a:effectLst/>
              </a:rPr>
              <a:t> </a:t>
            </a:r>
            <a:endParaRPr lang="en-US" dirty="0"/>
          </a:p>
          <a:p>
            <a:pPr marL="118872" indent="0">
              <a:buNone/>
            </a:pPr>
            <a:r>
              <a:rPr lang="en-US" sz="4200" dirty="0" smtClean="0">
                <a:effectLst/>
              </a:rPr>
              <a:t>1</a:t>
            </a:r>
            <a:r>
              <a:rPr lang="en-US" sz="4200" dirty="0">
                <a:effectLst/>
              </a:rPr>
              <a:t>. </a:t>
            </a:r>
            <a:r>
              <a:rPr lang="en-US" sz="4200" b="1" u="sng" dirty="0">
                <a:effectLst/>
              </a:rPr>
              <a:t>Business description-</a:t>
            </a:r>
            <a:r>
              <a:rPr lang="en-US" sz="4200" dirty="0">
                <a:effectLst/>
              </a:rPr>
              <a:t>  for each transaction on the statement there needs to be a brief description on what the item is and how it’s going to be used (you can write it in the receipt comment box in “payment2.works” or you can handwrite it on the original receipt.) </a:t>
            </a:r>
          </a:p>
          <a:p>
            <a:pPr marL="118872" indent="0">
              <a:buNone/>
            </a:pPr>
            <a:r>
              <a:rPr lang="en-US" sz="4200" dirty="0">
                <a:effectLst/>
              </a:rPr>
              <a:t> </a:t>
            </a:r>
          </a:p>
          <a:p>
            <a:pPr marL="118872" indent="0">
              <a:buNone/>
            </a:pPr>
            <a:r>
              <a:rPr lang="en-US" sz="4200" dirty="0">
                <a:effectLst/>
              </a:rPr>
              <a:t>2. </a:t>
            </a:r>
            <a:r>
              <a:rPr lang="en-US" sz="4200" b="1" u="sng" dirty="0">
                <a:effectLst/>
              </a:rPr>
              <a:t>Tax-</a:t>
            </a:r>
            <a:r>
              <a:rPr lang="en-US" sz="4200" dirty="0">
                <a:effectLst/>
              </a:rPr>
              <a:t> </a:t>
            </a:r>
            <a:r>
              <a:rPr lang="en-US" sz="4200" dirty="0" smtClean="0">
                <a:effectLst/>
              </a:rPr>
              <a:t>NMT is a tax exempt university. If tax was charged on a nontaxable item it needs to be reimbursed by the vendor or the cardholder as soon as possible (make a note if you have already contacted the vendor or attach a copy of the cashiers receipt if you have already paid it) </a:t>
            </a:r>
          </a:p>
          <a:p>
            <a:pPr marL="118872" indent="0">
              <a:buNone/>
            </a:pPr>
            <a:endParaRPr lang="en-US" sz="4200" dirty="0" smtClean="0">
              <a:effectLst/>
            </a:endParaRPr>
          </a:p>
          <a:p>
            <a:pPr marL="118872" indent="0">
              <a:buNone/>
            </a:pPr>
            <a:r>
              <a:rPr lang="en-US" sz="4200" dirty="0" smtClean="0">
                <a:effectLst/>
              </a:rPr>
              <a:t>3. </a:t>
            </a:r>
            <a:r>
              <a:rPr lang="en-US" sz="4200" b="1" u="sng" dirty="0" smtClean="0">
                <a:effectLst/>
              </a:rPr>
              <a:t>Detailed receipt-</a:t>
            </a:r>
            <a:r>
              <a:rPr lang="en-US" sz="4200" dirty="0" smtClean="0">
                <a:effectLst/>
              </a:rPr>
              <a:t> Each receipt needs to have the following information- Vendor name, Date of transaction, Item description, quantity, individual price, and total price. </a:t>
            </a:r>
            <a:br>
              <a:rPr lang="en-US" sz="4200" dirty="0" smtClean="0">
                <a:effectLst/>
              </a:rPr>
            </a:br>
            <a:endParaRPr lang="en-US" sz="4200" dirty="0" smtClean="0">
              <a:effectLst/>
            </a:endParaRPr>
          </a:p>
          <a:p>
            <a:pPr marL="118872" indent="0">
              <a:buNone/>
            </a:pPr>
            <a:r>
              <a:rPr lang="en-US" sz="4200" dirty="0">
                <a:effectLst/>
              </a:rPr>
              <a:t> </a:t>
            </a:r>
            <a:r>
              <a:rPr lang="en-US" sz="4200" dirty="0" smtClean="0">
                <a:effectLst/>
              </a:rPr>
              <a:t>4</a:t>
            </a:r>
            <a:r>
              <a:rPr lang="en-US" sz="4200" dirty="0">
                <a:effectLst/>
              </a:rPr>
              <a:t>. </a:t>
            </a:r>
            <a:r>
              <a:rPr lang="en-US" sz="4200" b="1" u="sng" dirty="0">
                <a:effectLst/>
              </a:rPr>
              <a:t>Personal items-</a:t>
            </a:r>
            <a:r>
              <a:rPr lang="en-US" sz="4200" dirty="0">
                <a:effectLst/>
              </a:rPr>
              <a:t> these charges are not allowed on the </a:t>
            </a:r>
            <a:r>
              <a:rPr lang="en-US" sz="4200" dirty="0" smtClean="0">
                <a:effectLst/>
              </a:rPr>
              <a:t>Purchase Card. </a:t>
            </a:r>
            <a:r>
              <a:rPr lang="en-US" sz="4200" dirty="0">
                <a:effectLst/>
              </a:rPr>
              <a:t>If you accidentally charged something like this on your </a:t>
            </a:r>
            <a:r>
              <a:rPr lang="en-US" sz="4200" dirty="0" smtClean="0"/>
              <a:t>Purchase C</a:t>
            </a:r>
            <a:r>
              <a:rPr lang="en-US" sz="4200" dirty="0" smtClean="0">
                <a:effectLst/>
              </a:rPr>
              <a:t>ard </a:t>
            </a:r>
            <a:r>
              <a:rPr lang="en-US" sz="4200" dirty="0">
                <a:effectLst/>
              </a:rPr>
              <a:t>please contact the purchasing office right away. </a:t>
            </a:r>
          </a:p>
          <a:p>
            <a:pPr marL="18288" indent="0">
              <a:buNone/>
            </a:pPr>
            <a:endParaRPr lang="en-US" sz="4200" dirty="0">
              <a:effectLst/>
            </a:endParaRPr>
          </a:p>
          <a:p>
            <a:pPr marL="118872" indent="0">
              <a:buNone/>
            </a:pPr>
            <a:r>
              <a:rPr lang="en-US" sz="4200" dirty="0">
                <a:effectLst/>
              </a:rPr>
              <a:t>5. </a:t>
            </a:r>
            <a:r>
              <a:rPr lang="en-US" sz="4200" b="1" u="sng" dirty="0">
                <a:effectLst/>
              </a:rPr>
              <a:t>Split transaction-</a:t>
            </a:r>
            <a:r>
              <a:rPr lang="en-US" sz="4200" dirty="0">
                <a:effectLst/>
              </a:rPr>
              <a:t> transactions that are over the $1,000 limit divided into smaller amounts. Usually purchased on the same day, and sometime purchased the next business day, from the same vendor</a:t>
            </a:r>
            <a:r>
              <a:rPr lang="en-US" sz="4200" dirty="0" smtClean="0">
                <a:effectLst/>
              </a:rPr>
              <a:t>.</a:t>
            </a:r>
            <a:br>
              <a:rPr lang="en-US" sz="4200" dirty="0" smtClean="0">
                <a:effectLst/>
              </a:rPr>
            </a:br>
            <a:endParaRPr lang="en-US" sz="4200" dirty="0">
              <a:effectLst/>
            </a:endParaRPr>
          </a:p>
          <a:p>
            <a:pPr marL="118872" indent="0">
              <a:buNone/>
            </a:pPr>
            <a:r>
              <a:rPr lang="en-US" sz="4200" dirty="0" smtClean="0">
                <a:effectLst/>
              </a:rPr>
              <a:t>6</a:t>
            </a:r>
            <a:r>
              <a:rPr lang="en-US" sz="4200" dirty="0">
                <a:effectLst/>
              </a:rPr>
              <a:t>. </a:t>
            </a:r>
            <a:r>
              <a:rPr lang="en-US" sz="4200" b="1" u="sng" dirty="0">
                <a:effectLst/>
              </a:rPr>
              <a:t>Shipping address-</a:t>
            </a:r>
            <a:r>
              <a:rPr lang="en-US" sz="4200" dirty="0">
                <a:effectLst/>
              </a:rPr>
              <a:t> if the shipping address is not part of NMT please include an explanation. </a:t>
            </a:r>
            <a:r>
              <a:rPr lang="en-US" sz="4200" dirty="0" smtClean="0">
                <a:effectLst/>
              </a:rPr>
              <a:t/>
            </a:r>
            <a:br>
              <a:rPr lang="en-US" sz="4200" dirty="0" smtClean="0">
                <a:effectLst/>
              </a:rPr>
            </a:br>
            <a:endParaRPr lang="en-US" sz="4200" dirty="0">
              <a:effectLst/>
            </a:endParaRPr>
          </a:p>
          <a:p>
            <a:pPr marL="118872" indent="0">
              <a:buNone/>
            </a:pPr>
            <a:r>
              <a:rPr lang="en-US" sz="4200" dirty="0" smtClean="0">
                <a:effectLst/>
              </a:rPr>
              <a:t>7</a:t>
            </a:r>
            <a:r>
              <a:rPr lang="en-US" sz="4200" dirty="0">
                <a:effectLst/>
              </a:rPr>
              <a:t>. </a:t>
            </a:r>
            <a:r>
              <a:rPr lang="en-US" sz="4200" b="1" u="sng" dirty="0">
                <a:effectLst/>
              </a:rPr>
              <a:t>Missing Forms-</a:t>
            </a:r>
            <a:r>
              <a:rPr lang="en-US" sz="4200" dirty="0">
                <a:effectLst/>
              </a:rPr>
              <a:t> 61x, professional activities form, </a:t>
            </a:r>
            <a:r>
              <a:rPr lang="en-US" sz="4200" dirty="0" smtClean="0">
                <a:effectLst/>
              </a:rPr>
              <a:t>Purchase Card </a:t>
            </a:r>
            <a:r>
              <a:rPr lang="en-US" sz="4200" dirty="0">
                <a:effectLst/>
              </a:rPr>
              <a:t>waiver form, etc. </a:t>
            </a:r>
            <a:r>
              <a:rPr lang="en-US" sz="4200" dirty="0" smtClean="0">
                <a:effectLst/>
              </a:rPr>
              <a:t/>
            </a:r>
            <a:br>
              <a:rPr lang="en-US" sz="4200" dirty="0" smtClean="0">
                <a:effectLst/>
              </a:rPr>
            </a:br>
            <a:endParaRPr lang="en-US" sz="4200" dirty="0">
              <a:effectLst/>
            </a:endParaRPr>
          </a:p>
          <a:p>
            <a:pPr marL="118872" indent="0">
              <a:buNone/>
            </a:pPr>
            <a:r>
              <a:rPr lang="en-US" sz="4200" dirty="0" smtClean="0">
                <a:effectLst/>
              </a:rPr>
              <a:t>8</a:t>
            </a:r>
            <a:r>
              <a:rPr lang="en-US" sz="4200" dirty="0">
                <a:effectLst/>
              </a:rPr>
              <a:t>. </a:t>
            </a:r>
            <a:r>
              <a:rPr lang="en-US" sz="4200" b="1" u="sng" dirty="0">
                <a:effectLst/>
              </a:rPr>
              <a:t>Free personal gifts from vendors-</a:t>
            </a:r>
            <a:r>
              <a:rPr lang="en-US" sz="4200" dirty="0">
                <a:effectLst/>
              </a:rPr>
              <a:t> You should not accept any personal gifts or promotions from vendors</a:t>
            </a:r>
            <a:r>
              <a:rPr lang="en-US" sz="4200" dirty="0" smtClean="0">
                <a:effectLst/>
              </a:rPr>
              <a:t>.</a:t>
            </a:r>
            <a:br>
              <a:rPr lang="en-US" sz="4200" dirty="0" smtClean="0">
                <a:effectLst/>
              </a:rPr>
            </a:br>
            <a:endParaRPr lang="en-US" sz="4200" dirty="0">
              <a:effectLst/>
            </a:endParaRPr>
          </a:p>
          <a:p>
            <a:pPr marL="118872" indent="0">
              <a:buNone/>
            </a:pPr>
            <a:r>
              <a:rPr lang="en-US" sz="4200" dirty="0" smtClean="0">
                <a:effectLst/>
              </a:rPr>
              <a:t>9</a:t>
            </a:r>
            <a:r>
              <a:rPr lang="en-US" sz="4200" dirty="0">
                <a:effectLst/>
              </a:rPr>
              <a:t>. </a:t>
            </a:r>
            <a:r>
              <a:rPr lang="en-US" sz="4200" b="1" u="sng" dirty="0">
                <a:effectLst/>
              </a:rPr>
              <a:t>Restricted items-</a:t>
            </a:r>
            <a:r>
              <a:rPr lang="en-US" sz="4200" dirty="0">
                <a:effectLst/>
              </a:rPr>
              <a:t> Cardholder needs permission and proper forms signed before a restricted item can be purchased. </a:t>
            </a:r>
            <a:r>
              <a:rPr lang="en-US" sz="4200" dirty="0" smtClean="0">
                <a:effectLst/>
              </a:rPr>
              <a:t/>
            </a:r>
            <a:br>
              <a:rPr lang="en-US" sz="4200" dirty="0" smtClean="0">
                <a:effectLst/>
              </a:rPr>
            </a:br>
            <a:endParaRPr lang="en-US" sz="4200" dirty="0">
              <a:effectLst/>
            </a:endParaRPr>
          </a:p>
          <a:p>
            <a:pPr marL="118872" indent="0">
              <a:buNone/>
            </a:pPr>
            <a:r>
              <a:rPr lang="en-US" sz="4200" dirty="0" smtClean="0">
                <a:effectLst/>
              </a:rPr>
              <a:t>10</a:t>
            </a:r>
            <a:r>
              <a:rPr lang="en-US" sz="4200" dirty="0">
                <a:effectLst/>
              </a:rPr>
              <a:t>. </a:t>
            </a:r>
            <a:r>
              <a:rPr lang="en-US" sz="4200" b="1" u="sng" dirty="0">
                <a:effectLst/>
              </a:rPr>
              <a:t>Third Party Check Outs</a:t>
            </a:r>
            <a:r>
              <a:rPr lang="en-US" sz="4200" dirty="0">
                <a:effectLst/>
              </a:rPr>
              <a:t>- Google, PayPal, etc.  Please contact the purchasing office before you make a purchase. </a:t>
            </a:r>
          </a:p>
          <a:p>
            <a:pPr marL="118872" indent="0">
              <a:buNone/>
            </a:pPr>
            <a:endParaRPr lang="en-US" dirty="0">
              <a:effectLst/>
            </a:endParaRPr>
          </a:p>
          <a:p>
            <a:pPr marL="18288" indent="0">
              <a:buNone/>
            </a:pPr>
            <a:r>
              <a:rPr lang="en-US" dirty="0">
                <a:effectLst/>
              </a:rPr>
              <a:t> </a:t>
            </a:r>
          </a:p>
          <a:p>
            <a:pPr marL="18288" indent="0">
              <a:buNone/>
            </a:pPr>
            <a:r>
              <a:rPr lang="en-US" sz="4800" b="1" u="sng" dirty="0">
                <a:effectLst/>
              </a:rPr>
              <a:t>Gas </a:t>
            </a:r>
            <a:r>
              <a:rPr lang="en-US" sz="4800" b="1" u="sng" dirty="0" smtClean="0">
                <a:effectLst/>
              </a:rPr>
              <a:t>Cards</a:t>
            </a:r>
            <a:r>
              <a:rPr lang="en-US" sz="4800" b="1" u="sng" dirty="0">
                <a:effectLst/>
              </a:rPr>
              <a:t>:</a:t>
            </a:r>
            <a:endParaRPr lang="en-US" sz="4800" dirty="0">
              <a:effectLst/>
            </a:endParaRPr>
          </a:p>
          <a:p>
            <a:pPr marL="18288" indent="0">
              <a:buNone/>
            </a:pPr>
            <a:r>
              <a:rPr lang="en-US" sz="4000" dirty="0">
                <a:effectLst/>
              </a:rPr>
              <a:t> </a:t>
            </a:r>
          </a:p>
          <a:p>
            <a:pPr marL="118872" lvl="0" indent="0">
              <a:buNone/>
            </a:pPr>
            <a:r>
              <a:rPr lang="en-US" sz="4000" b="1" u="sng" dirty="0">
                <a:effectLst/>
              </a:rPr>
              <a:t>Additional Information</a:t>
            </a:r>
            <a:r>
              <a:rPr lang="en-US" sz="4000" dirty="0">
                <a:effectLst/>
              </a:rPr>
              <a:t> -Please include the mileage, license plate (include the vehicle / truck # if the vehicle has one) for each transaction</a:t>
            </a:r>
            <a:r>
              <a:rPr lang="en-US" sz="4000" dirty="0" smtClean="0">
                <a:effectLst/>
              </a:rPr>
              <a:t>.</a:t>
            </a:r>
            <a:br>
              <a:rPr lang="en-US" sz="4000" dirty="0" smtClean="0">
                <a:effectLst/>
              </a:rPr>
            </a:br>
            <a:endParaRPr lang="en-US" sz="4000" dirty="0">
              <a:effectLst/>
            </a:endParaRPr>
          </a:p>
          <a:p>
            <a:pPr marL="118872" lvl="0" indent="0">
              <a:buNone/>
            </a:pPr>
            <a:r>
              <a:rPr lang="en-US" sz="4000" b="1" u="sng" dirty="0">
                <a:effectLst/>
              </a:rPr>
              <a:t>Split Transactions –</a:t>
            </a:r>
            <a:r>
              <a:rPr lang="en-US" sz="4000" dirty="0">
                <a:effectLst/>
              </a:rPr>
              <a:t> Transactions that are over the $500 limit divided into smaller amounts. Please do not split transactions to go over the 500 limit. </a:t>
            </a:r>
          </a:p>
          <a:p>
            <a:pPr marL="18288" indent="0">
              <a:buNone/>
            </a:pPr>
            <a:endParaRPr lang="en-US" sz="4000" dirty="0">
              <a:effectLst/>
            </a:endParaRPr>
          </a:p>
          <a:p>
            <a:pPr marL="118872" lvl="0" indent="0">
              <a:buNone/>
            </a:pPr>
            <a:r>
              <a:rPr lang="en-US" sz="4000" b="1" u="sng" dirty="0">
                <a:effectLst/>
              </a:rPr>
              <a:t>Detailed receipt-</a:t>
            </a:r>
            <a:r>
              <a:rPr lang="en-US" sz="4000" dirty="0">
                <a:effectLst/>
              </a:rPr>
              <a:t> Item description, quantity, individual price, and total price.</a:t>
            </a:r>
          </a:p>
          <a:p>
            <a:pPr marL="18288" indent="0">
              <a:buNone/>
            </a:pPr>
            <a:endParaRPr lang="en-US" sz="4000" dirty="0">
              <a:effectLst/>
            </a:endParaRPr>
          </a:p>
          <a:p>
            <a:pPr marL="118872" lvl="0" indent="0">
              <a:buNone/>
            </a:pPr>
            <a:r>
              <a:rPr lang="en-US" sz="4000" b="1" u="sng" dirty="0">
                <a:effectLst/>
              </a:rPr>
              <a:t>Personal items-</a:t>
            </a:r>
            <a:r>
              <a:rPr lang="en-US" sz="4000" dirty="0">
                <a:effectLst/>
              </a:rPr>
              <a:t> these charges are not allowed on the Gas </a:t>
            </a:r>
            <a:r>
              <a:rPr lang="en-US" sz="4000" dirty="0" smtClean="0">
                <a:effectLst/>
              </a:rPr>
              <a:t>Card</a:t>
            </a:r>
            <a:r>
              <a:rPr lang="en-US" sz="4000" dirty="0">
                <a:effectLst/>
              </a:rPr>
              <a:t>. If you accidentally charged something like this on your </a:t>
            </a:r>
            <a:r>
              <a:rPr lang="en-US" sz="4000" dirty="0"/>
              <a:t>P</a:t>
            </a:r>
            <a:r>
              <a:rPr lang="en-US" sz="4000" dirty="0" smtClean="0">
                <a:effectLst/>
              </a:rPr>
              <a:t>urchase Card </a:t>
            </a:r>
            <a:r>
              <a:rPr lang="en-US" sz="4000" dirty="0">
                <a:effectLst/>
              </a:rPr>
              <a:t>please contact the purchasing office right away. </a:t>
            </a:r>
            <a:r>
              <a:rPr lang="en-US" sz="4000" dirty="0" smtClean="0">
                <a:effectLst/>
              </a:rPr>
              <a:t/>
            </a:r>
            <a:br>
              <a:rPr lang="en-US" sz="4000" dirty="0" smtClean="0">
                <a:effectLst/>
              </a:rPr>
            </a:br>
            <a:endParaRPr lang="en-US" sz="4000" dirty="0">
              <a:effectLst/>
            </a:endParaRPr>
          </a:p>
          <a:p>
            <a:pPr marL="118872" lvl="0" indent="0">
              <a:buNone/>
            </a:pPr>
            <a:r>
              <a:rPr lang="en-US" sz="4000" b="1" u="sng" dirty="0">
                <a:effectLst/>
              </a:rPr>
              <a:t>Non-fuel related items-</a:t>
            </a:r>
            <a:r>
              <a:rPr lang="en-US" sz="4000" dirty="0">
                <a:effectLst/>
              </a:rPr>
              <a:t> Do not purchase items that should be purchased on a </a:t>
            </a:r>
            <a:r>
              <a:rPr lang="en-US" sz="4000" dirty="0" smtClean="0"/>
              <a:t>Purchase C</a:t>
            </a:r>
            <a:r>
              <a:rPr lang="en-US" sz="4000" dirty="0" smtClean="0">
                <a:effectLst/>
              </a:rPr>
              <a:t>ard</a:t>
            </a:r>
            <a:r>
              <a:rPr lang="en-US" sz="4000" dirty="0">
                <a:effectLst/>
              </a:rPr>
              <a:t>. </a:t>
            </a:r>
          </a:p>
          <a:p>
            <a:pPr marL="118872" indent="0">
              <a:buNone/>
            </a:pPr>
            <a:endParaRPr lang="en-US" dirty="0"/>
          </a:p>
        </p:txBody>
      </p:sp>
    </p:spTree>
    <p:extLst>
      <p:ext uri="{BB962C8B-B14F-4D97-AF65-F5344CB8AC3E}">
        <p14:creationId xmlns:p14="http://schemas.microsoft.com/office/powerpoint/2010/main" val="322463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118872" indent="0" algn="ctr">
              <a:buNone/>
            </a:pPr>
            <a:r>
              <a:rPr lang="en-US" sz="20000" b="1" dirty="0" smtClean="0"/>
              <a:t>?</a:t>
            </a:r>
            <a:endParaRPr lang="en-US" sz="20000" b="1" dirty="0"/>
          </a:p>
        </p:txBody>
      </p:sp>
    </p:spTree>
    <p:extLst>
      <p:ext uri="{BB962C8B-B14F-4D97-AF65-F5344CB8AC3E}">
        <p14:creationId xmlns:p14="http://schemas.microsoft.com/office/powerpoint/2010/main" val="3807929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381000"/>
            <a:ext cx="7543800" cy="914400"/>
          </a:xfrm>
        </p:spPr>
        <p:txBody>
          <a:bodyPr>
            <a:normAutofit/>
          </a:bodyPr>
          <a:lstStyle/>
          <a:p>
            <a:r>
              <a:rPr lang="en-US" sz="4400" dirty="0"/>
              <a:t>Purchasing Card &amp; Gas Card</a:t>
            </a:r>
          </a:p>
        </p:txBody>
      </p:sp>
      <p:sp>
        <p:nvSpPr>
          <p:cNvPr id="2" name="Content Placeholder 1"/>
          <p:cNvSpPr>
            <a:spLocks noGrp="1"/>
          </p:cNvSpPr>
          <p:nvPr>
            <p:ph idx="1"/>
          </p:nvPr>
        </p:nvSpPr>
        <p:spPr>
          <a:xfrm>
            <a:off x="914400" y="1981200"/>
            <a:ext cx="7315200" cy="4191000"/>
          </a:xfrm>
        </p:spPr>
        <p:txBody>
          <a:bodyPr>
            <a:normAutofit fontScale="92500" lnSpcReduction="20000"/>
          </a:bodyPr>
          <a:lstStyle/>
          <a:p>
            <a:r>
              <a:rPr lang="en-US" dirty="0">
                <a:effectLst/>
              </a:rPr>
              <a:t>The Purchasing Card </a:t>
            </a:r>
            <a:r>
              <a:rPr lang="en-US" dirty="0" smtClean="0">
                <a:effectLst/>
              </a:rPr>
              <a:t>and Gas Card are tools </a:t>
            </a:r>
            <a:r>
              <a:rPr lang="en-US" dirty="0">
                <a:effectLst/>
              </a:rPr>
              <a:t>issued to </a:t>
            </a:r>
            <a:r>
              <a:rPr lang="en-US" dirty="0" smtClean="0">
                <a:effectLst/>
              </a:rPr>
              <a:t>NMT employees </a:t>
            </a:r>
            <a:r>
              <a:rPr lang="en-US" dirty="0">
                <a:effectLst/>
              </a:rPr>
              <a:t>for the purpose of making </a:t>
            </a:r>
            <a:r>
              <a:rPr lang="en-US" dirty="0" smtClean="0">
                <a:effectLst/>
              </a:rPr>
              <a:t>purchases </a:t>
            </a:r>
            <a:r>
              <a:rPr lang="en-US" dirty="0">
                <a:effectLst/>
              </a:rPr>
              <a:t>on behalf of the </a:t>
            </a:r>
            <a:r>
              <a:rPr lang="en-US" dirty="0" smtClean="0">
                <a:effectLst/>
              </a:rPr>
              <a:t>University</a:t>
            </a:r>
          </a:p>
          <a:p>
            <a:pPr marL="0" indent="0">
              <a:buNone/>
            </a:pPr>
            <a:endParaRPr lang="en-US" dirty="0" smtClean="0">
              <a:effectLst/>
            </a:endParaRPr>
          </a:p>
          <a:p>
            <a:r>
              <a:rPr lang="en-US" dirty="0" smtClean="0">
                <a:effectLst/>
              </a:rPr>
              <a:t>Only permanent employees are eligible to apply</a:t>
            </a:r>
            <a:br>
              <a:rPr lang="en-US" dirty="0" smtClean="0">
                <a:effectLst/>
              </a:rPr>
            </a:br>
            <a:endParaRPr lang="en-US" dirty="0" smtClean="0">
              <a:effectLst/>
            </a:endParaRPr>
          </a:p>
          <a:p>
            <a:r>
              <a:rPr lang="en-US" dirty="0" smtClean="0">
                <a:effectLst/>
              </a:rPr>
              <a:t>Cards </a:t>
            </a:r>
            <a:r>
              <a:rPr lang="en-US" b="1" u="sng" dirty="0" smtClean="0">
                <a:effectLst/>
              </a:rPr>
              <a:t>cannot</a:t>
            </a:r>
            <a:r>
              <a:rPr lang="en-US" dirty="0" smtClean="0">
                <a:effectLst/>
              </a:rPr>
              <a:t> be shared or used by anyone other than the cardholder </a:t>
            </a:r>
          </a:p>
        </p:txBody>
      </p:sp>
    </p:spTree>
    <p:extLst>
      <p:ext uri="{BB962C8B-B14F-4D97-AF65-F5344CB8AC3E}">
        <p14:creationId xmlns:p14="http://schemas.microsoft.com/office/powerpoint/2010/main" val="27809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381000"/>
            <a:ext cx="7543800" cy="914400"/>
          </a:xfrm>
        </p:spPr>
        <p:txBody>
          <a:bodyPr>
            <a:normAutofit/>
          </a:bodyPr>
          <a:lstStyle/>
          <a:p>
            <a:r>
              <a:rPr lang="en-US" b="1" u="sng" dirty="0" smtClean="0">
                <a:effectLst/>
              </a:rPr>
              <a:t> </a:t>
            </a:r>
            <a:r>
              <a:rPr lang="en-US" b="1" u="sng" dirty="0">
                <a:effectLst/>
              </a:rPr>
              <a:t>Card Limits</a:t>
            </a:r>
            <a:endParaRPr lang="en-US" dirty="0"/>
          </a:p>
        </p:txBody>
      </p:sp>
      <p:sp>
        <p:nvSpPr>
          <p:cNvPr id="2" name="Content Placeholder 1"/>
          <p:cNvSpPr>
            <a:spLocks noGrp="1"/>
          </p:cNvSpPr>
          <p:nvPr>
            <p:ph idx="1"/>
          </p:nvPr>
        </p:nvSpPr>
        <p:spPr>
          <a:xfrm>
            <a:off x="762000" y="2133600"/>
            <a:ext cx="7848600" cy="3962400"/>
          </a:xfrm>
        </p:spPr>
        <p:txBody>
          <a:bodyPr>
            <a:normAutofit/>
          </a:bodyPr>
          <a:lstStyle/>
          <a:p>
            <a:r>
              <a:rPr lang="en-US" sz="2400" b="1" dirty="0" smtClean="0">
                <a:effectLst/>
              </a:rPr>
              <a:t>Purchasing Card </a:t>
            </a:r>
          </a:p>
          <a:p>
            <a:pPr marL="118872" indent="0">
              <a:buNone/>
            </a:pPr>
            <a:r>
              <a:rPr lang="en-US" sz="2400" dirty="0" smtClean="0">
                <a:effectLst/>
              </a:rPr>
              <a:t>     Not to exceed: </a:t>
            </a:r>
            <a:r>
              <a:rPr lang="en-US" sz="2400" b="1" dirty="0" smtClean="0">
                <a:effectLst/>
              </a:rPr>
              <a:t>$1,000/transaction – $5,000/Billing cycle </a:t>
            </a:r>
          </a:p>
          <a:p>
            <a:pPr marL="18288" indent="0">
              <a:buNone/>
            </a:pPr>
            <a:r>
              <a:rPr lang="en-US" sz="2400" dirty="0">
                <a:effectLst/>
              </a:rPr>
              <a:t> </a:t>
            </a:r>
            <a:r>
              <a:rPr lang="en-US" sz="2400" dirty="0" smtClean="0"/>
              <a:t>     </a:t>
            </a:r>
            <a:r>
              <a:rPr lang="en-US" sz="2400" dirty="0" smtClean="0">
                <a:effectLst/>
              </a:rPr>
              <a:t>goods/supplies or approved services</a:t>
            </a:r>
          </a:p>
          <a:p>
            <a:endParaRPr lang="en-US" sz="2400" dirty="0" smtClean="0">
              <a:effectLst/>
            </a:endParaRPr>
          </a:p>
          <a:p>
            <a:r>
              <a:rPr lang="en-US" sz="2400" b="1" dirty="0" smtClean="0">
                <a:effectLst/>
              </a:rPr>
              <a:t>Gas Card </a:t>
            </a:r>
          </a:p>
          <a:p>
            <a:pPr marL="118872" indent="0">
              <a:buNone/>
            </a:pPr>
            <a:r>
              <a:rPr lang="en-US" sz="2400" dirty="0"/>
              <a:t> </a:t>
            </a:r>
            <a:r>
              <a:rPr lang="en-US" sz="2400" dirty="0" smtClean="0"/>
              <a:t>   N</a:t>
            </a:r>
            <a:r>
              <a:rPr lang="en-US" sz="2400" dirty="0" smtClean="0">
                <a:effectLst/>
              </a:rPr>
              <a:t>ot to exceed:</a:t>
            </a:r>
            <a:r>
              <a:rPr lang="en-US" sz="2400" dirty="0" smtClean="0"/>
              <a:t> </a:t>
            </a:r>
            <a:r>
              <a:rPr lang="en-US" sz="2400" b="1" dirty="0" smtClean="0">
                <a:effectLst/>
              </a:rPr>
              <a:t>$500/transaction- </a:t>
            </a:r>
            <a:r>
              <a:rPr lang="en-US" sz="2400" b="1" dirty="0">
                <a:effectLst/>
              </a:rPr>
              <a:t>$</a:t>
            </a:r>
            <a:r>
              <a:rPr lang="en-US" sz="2400" b="1" dirty="0" smtClean="0">
                <a:effectLst/>
              </a:rPr>
              <a:t>5,000/Billing cycle  </a:t>
            </a:r>
          </a:p>
          <a:p>
            <a:pPr marL="18288" indent="0">
              <a:buNone/>
            </a:pPr>
            <a:r>
              <a:rPr lang="en-US" sz="2400" dirty="0" smtClean="0">
                <a:effectLst/>
              </a:rPr>
              <a:t>      gas/diesel</a:t>
            </a:r>
            <a:r>
              <a:rPr lang="en-US" sz="2400" dirty="0">
                <a:effectLst/>
              </a:rPr>
              <a:t>, carwashes, or emergency tire </a:t>
            </a:r>
            <a:r>
              <a:rPr lang="en-US" sz="2400" dirty="0" smtClean="0">
                <a:effectLst/>
              </a:rPr>
              <a:t>repairs </a:t>
            </a:r>
          </a:p>
          <a:p>
            <a:pPr marL="18288" indent="0">
              <a:buNone/>
            </a:pPr>
            <a:endParaRPr lang="en-US" sz="2400" dirty="0">
              <a:effectLst/>
            </a:endParaRPr>
          </a:p>
          <a:p>
            <a:pPr marL="18288" indent="0">
              <a:buNone/>
            </a:pPr>
            <a:endParaRPr lang="en-US" sz="2400" dirty="0"/>
          </a:p>
        </p:txBody>
      </p:sp>
    </p:spTree>
    <p:extLst>
      <p:ext uri="{BB962C8B-B14F-4D97-AF65-F5344CB8AC3E}">
        <p14:creationId xmlns:p14="http://schemas.microsoft.com/office/powerpoint/2010/main" val="8826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304800"/>
            <a:ext cx="7543800" cy="914400"/>
          </a:xfrm>
        </p:spPr>
        <p:txBody>
          <a:bodyPr>
            <a:normAutofit fontScale="90000"/>
          </a:bodyPr>
          <a:lstStyle/>
          <a:p>
            <a:r>
              <a:rPr lang="en-US" sz="3200" dirty="0" smtClean="0"/>
              <a:t/>
            </a:r>
            <a:br>
              <a:rPr lang="en-US" sz="3200" dirty="0" smtClean="0"/>
            </a:br>
            <a:r>
              <a:rPr lang="en-US" sz="3200" u="sng" dirty="0" smtClean="0"/>
              <a:t>Billing Cycle and Due Dates </a:t>
            </a:r>
            <a:endParaRPr lang="en-US" sz="3200" u="sng" dirty="0"/>
          </a:p>
        </p:txBody>
      </p:sp>
      <p:sp>
        <p:nvSpPr>
          <p:cNvPr id="2" name="Content Placeholder 1"/>
          <p:cNvSpPr>
            <a:spLocks noGrp="1"/>
          </p:cNvSpPr>
          <p:nvPr>
            <p:ph idx="1"/>
          </p:nvPr>
        </p:nvSpPr>
        <p:spPr>
          <a:xfrm>
            <a:off x="381000" y="2133600"/>
            <a:ext cx="8077200" cy="3657599"/>
          </a:xfrm>
        </p:spPr>
        <p:txBody>
          <a:bodyPr>
            <a:noAutofit/>
          </a:bodyPr>
          <a:lstStyle/>
          <a:p>
            <a:pPr marL="18288" indent="0">
              <a:buNone/>
            </a:pPr>
            <a:r>
              <a:rPr lang="en-US" sz="2200" u="sng" dirty="0" smtClean="0">
                <a:solidFill>
                  <a:srgbClr val="FFC000"/>
                </a:solidFill>
              </a:rPr>
              <a:t>Purchasing Card </a:t>
            </a:r>
          </a:p>
          <a:p>
            <a:r>
              <a:rPr lang="en-US" sz="2200" dirty="0" smtClean="0"/>
              <a:t>Cycle ends around the </a:t>
            </a:r>
            <a:r>
              <a:rPr lang="en-US" sz="2200" dirty="0">
                <a:solidFill>
                  <a:srgbClr val="FFC000"/>
                </a:solidFill>
              </a:rPr>
              <a:t>21</a:t>
            </a:r>
            <a:r>
              <a:rPr lang="en-US" sz="2200" baseline="30000" dirty="0">
                <a:solidFill>
                  <a:srgbClr val="FFC000"/>
                </a:solidFill>
              </a:rPr>
              <a:t>st</a:t>
            </a:r>
            <a:r>
              <a:rPr lang="en-US" sz="2200" dirty="0"/>
              <a:t> of </a:t>
            </a:r>
            <a:r>
              <a:rPr lang="en-US" sz="2200" dirty="0" smtClean="0"/>
              <a:t>the month</a:t>
            </a:r>
          </a:p>
          <a:p>
            <a:r>
              <a:rPr lang="en-US" sz="2200" dirty="0" smtClean="0"/>
              <a:t>Reports are available to download by the </a:t>
            </a:r>
            <a:r>
              <a:rPr lang="en-US" sz="2200" dirty="0" smtClean="0">
                <a:solidFill>
                  <a:srgbClr val="FFC000"/>
                </a:solidFill>
              </a:rPr>
              <a:t>23</a:t>
            </a:r>
            <a:r>
              <a:rPr lang="en-US" sz="2200" baseline="30000" dirty="0" smtClean="0">
                <a:solidFill>
                  <a:srgbClr val="FFC000"/>
                </a:solidFill>
              </a:rPr>
              <a:t>rd</a:t>
            </a:r>
            <a:r>
              <a:rPr lang="en-US" sz="2200" dirty="0" smtClean="0"/>
              <a:t> of each month</a:t>
            </a:r>
          </a:p>
          <a:p>
            <a:r>
              <a:rPr lang="en-US" sz="2200" dirty="0" smtClean="0"/>
              <a:t>Purchasing Card statements are due by the </a:t>
            </a:r>
            <a:r>
              <a:rPr lang="en-US" sz="2200" dirty="0" smtClean="0">
                <a:solidFill>
                  <a:srgbClr val="FFC000"/>
                </a:solidFill>
              </a:rPr>
              <a:t>30</a:t>
            </a:r>
            <a:r>
              <a:rPr lang="en-US" sz="2200" baseline="30000" dirty="0" smtClean="0">
                <a:solidFill>
                  <a:srgbClr val="FFC000"/>
                </a:solidFill>
              </a:rPr>
              <a:t>th</a:t>
            </a:r>
            <a:r>
              <a:rPr lang="en-US" sz="2200" dirty="0" smtClean="0"/>
              <a:t> of each month</a:t>
            </a:r>
            <a:r>
              <a:rPr lang="en-US" sz="2200" dirty="0"/>
              <a:t> </a:t>
            </a:r>
            <a:r>
              <a:rPr lang="en-US" sz="2200" dirty="0" smtClean="0"/>
              <a:t>*28</a:t>
            </a:r>
            <a:r>
              <a:rPr lang="en-US" sz="2200" baseline="30000" dirty="0" smtClean="0"/>
              <a:t>th</a:t>
            </a:r>
            <a:r>
              <a:rPr lang="en-US" sz="2200" dirty="0" smtClean="0"/>
              <a:t> for February </a:t>
            </a:r>
          </a:p>
          <a:p>
            <a:pPr marL="18288" indent="0">
              <a:buNone/>
            </a:pPr>
            <a:endParaRPr lang="en-US" sz="2200" u="sng" dirty="0" smtClean="0">
              <a:solidFill>
                <a:srgbClr val="00B050"/>
              </a:solidFill>
            </a:endParaRPr>
          </a:p>
          <a:p>
            <a:pPr marL="18288" indent="0">
              <a:buNone/>
            </a:pPr>
            <a:r>
              <a:rPr lang="en-US" sz="2200" u="sng" dirty="0" smtClean="0">
                <a:solidFill>
                  <a:srgbClr val="00B050"/>
                </a:solidFill>
              </a:rPr>
              <a:t>Gas Card </a:t>
            </a:r>
          </a:p>
          <a:p>
            <a:r>
              <a:rPr lang="en-US" sz="2200" dirty="0" smtClean="0"/>
              <a:t>Cycle ends around the </a:t>
            </a:r>
            <a:r>
              <a:rPr lang="en-US" sz="2200" dirty="0" smtClean="0">
                <a:solidFill>
                  <a:srgbClr val="00B050"/>
                </a:solidFill>
              </a:rPr>
              <a:t>6</a:t>
            </a:r>
            <a:r>
              <a:rPr lang="en-US" sz="2200" baseline="30000" dirty="0" smtClean="0">
                <a:solidFill>
                  <a:srgbClr val="00B050"/>
                </a:solidFill>
              </a:rPr>
              <a:t>th</a:t>
            </a:r>
            <a:r>
              <a:rPr lang="en-US" sz="2200" dirty="0" smtClean="0"/>
              <a:t> of the month</a:t>
            </a:r>
          </a:p>
          <a:p>
            <a:r>
              <a:rPr lang="en-US" sz="2200" dirty="0" smtClean="0"/>
              <a:t>Reports are available to download by the </a:t>
            </a:r>
            <a:r>
              <a:rPr lang="en-US" sz="2200" dirty="0" smtClean="0">
                <a:solidFill>
                  <a:srgbClr val="00B050"/>
                </a:solidFill>
              </a:rPr>
              <a:t>7</a:t>
            </a:r>
            <a:r>
              <a:rPr lang="en-US" sz="2200" baseline="30000" dirty="0" smtClean="0">
                <a:solidFill>
                  <a:srgbClr val="00B050"/>
                </a:solidFill>
              </a:rPr>
              <a:t>th</a:t>
            </a:r>
            <a:r>
              <a:rPr lang="en-US" sz="2200" dirty="0" smtClean="0"/>
              <a:t> of each month</a:t>
            </a:r>
          </a:p>
          <a:p>
            <a:r>
              <a:rPr lang="en-US" sz="2200" dirty="0" smtClean="0"/>
              <a:t>Gas Card statements are due by the </a:t>
            </a:r>
            <a:r>
              <a:rPr lang="en-US" sz="2200" dirty="0" smtClean="0">
                <a:solidFill>
                  <a:srgbClr val="00B050"/>
                </a:solidFill>
              </a:rPr>
              <a:t>15</a:t>
            </a:r>
            <a:r>
              <a:rPr lang="en-US" sz="2200" baseline="30000" dirty="0" smtClean="0">
                <a:solidFill>
                  <a:srgbClr val="00B050"/>
                </a:solidFill>
              </a:rPr>
              <a:t>th</a:t>
            </a:r>
            <a:r>
              <a:rPr lang="en-US" sz="2200" dirty="0" smtClean="0">
                <a:solidFill>
                  <a:srgbClr val="00B050"/>
                </a:solidFill>
              </a:rPr>
              <a:t> </a:t>
            </a:r>
            <a:r>
              <a:rPr lang="en-US" sz="2200" dirty="0" smtClean="0"/>
              <a:t>of each month </a:t>
            </a:r>
          </a:p>
        </p:txBody>
      </p:sp>
    </p:spTree>
    <p:extLst>
      <p:ext uri="{BB962C8B-B14F-4D97-AF65-F5344CB8AC3E}">
        <p14:creationId xmlns:p14="http://schemas.microsoft.com/office/powerpoint/2010/main" val="133177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57200"/>
            <a:ext cx="7543800" cy="914400"/>
          </a:xfrm>
        </p:spPr>
        <p:txBody>
          <a:bodyPr/>
          <a:lstStyle/>
          <a:p>
            <a:r>
              <a:rPr lang="en-US" dirty="0" smtClean="0"/>
              <a:t>Batching Date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8797949"/>
              </p:ext>
            </p:extLst>
          </p:nvPr>
        </p:nvGraphicFramePr>
        <p:xfrm>
          <a:off x="228603" y="1600201"/>
          <a:ext cx="8381997" cy="5330892"/>
        </p:xfrm>
        <a:graphic>
          <a:graphicData uri="http://schemas.openxmlformats.org/drawingml/2006/table">
            <a:tbl>
              <a:tblPr/>
              <a:tblGrid>
                <a:gridCol w="931333"/>
                <a:gridCol w="931333"/>
                <a:gridCol w="931333"/>
                <a:gridCol w="931333"/>
                <a:gridCol w="931333"/>
                <a:gridCol w="931333"/>
                <a:gridCol w="931333"/>
                <a:gridCol w="931333"/>
                <a:gridCol w="931333"/>
              </a:tblGrid>
              <a:tr h="189391">
                <a:tc>
                  <a:txBody>
                    <a:bodyPr/>
                    <a:lstStyle/>
                    <a:p>
                      <a:pPr algn="l" fontAlgn="b"/>
                      <a:endParaRPr lang="en-US" sz="700" b="0" i="0" u="none" strike="noStrike" dirty="0">
                        <a:solidFill>
                          <a:srgbClr val="000000"/>
                        </a:solidFill>
                        <a:effectLst/>
                        <a:latin typeface="Calibri"/>
                      </a:endParaRPr>
                    </a:p>
                  </a:txBody>
                  <a:tcPr marL="8879" marR="8879" marT="8878"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a:noFill/>
                    </a:lnB>
                  </a:tcPr>
                </a:tc>
              </a:tr>
              <a:tr h="177553">
                <a:tc>
                  <a:txBody>
                    <a:bodyPr/>
                    <a:lstStyle/>
                    <a:p>
                      <a:pPr algn="l" fontAlgn="b"/>
                      <a:endParaRPr lang="en-US" sz="700" b="0" i="0" u="none" strike="noStrike" dirty="0">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1" i="0" u="none" strike="noStrike" dirty="0">
                          <a:solidFill>
                            <a:srgbClr val="000000"/>
                          </a:solidFill>
                          <a:effectLst/>
                          <a:latin typeface="+mj-lt"/>
                        </a:rPr>
                        <a:t>May 2019</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328918">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mj-lt"/>
                        </a:rPr>
                        <a:t>Sunday</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Monday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Tuesday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Wednesday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Thrusday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Friday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Saturday</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4</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5</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11</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12</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18</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19</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22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23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24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25</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700" b="0" i="0" u="none" strike="noStrike" dirty="0">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dirty="0">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26</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27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28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29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30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31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0" i="0" u="none" strike="noStrike" dirty="0">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1" i="0" u="none" strike="noStrike" dirty="0">
                          <a:solidFill>
                            <a:srgbClr val="000000"/>
                          </a:solidFill>
                          <a:effectLst/>
                          <a:latin typeface="+mj-lt"/>
                        </a:rPr>
                        <a:t>June 2019</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328918">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mj-lt"/>
                        </a:rPr>
                        <a:t>Sunday</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Monday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Tuesday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Wednesday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Thrusday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Friday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Saturday</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2</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8</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9</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14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15</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16</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19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mj-lt"/>
                        </a:rPr>
                        <a:t>20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mj-lt"/>
                        </a:rPr>
                        <a:t>21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22</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23</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29</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30</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0" i="0" u="none" strike="noStrike" dirty="0">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1" i="0" u="none" strike="noStrike" dirty="0">
                          <a:solidFill>
                            <a:srgbClr val="000000"/>
                          </a:solidFill>
                          <a:effectLst/>
                          <a:latin typeface="+mj-lt"/>
                        </a:rPr>
                        <a:t>July 2019</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328918">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mj-lt"/>
                        </a:rPr>
                        <a:t>Sunday</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Monday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Tuesday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Wednesday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Thrusday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Friday</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Saturday</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6</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7</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13</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14</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mj-lt"/>
                        </a:rPr>
                        <a:t>16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17</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18</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19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20</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21</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22</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23</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24</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25</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26</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mj-lt"/>
                        </a:rPr>
                        <a:t>27</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mj-lt"/>
                        </a:rPr>
                        <a:t>28</a:t>
                      </a:r>
                    </a:p>
                  </a:txBody>
                  <a:tcPr marL="8879" marR="8879" marT="88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29</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30</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mj-lt"/>
                        </a:rPr>
                        <a:t>31</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j-lt"/>
                        </a:rPr>
                        <a:t> </a:t>
                      </a:r>
                    </a:p>
                  </a:txBody>
                  <a:tcPr marL="8879" marR="8879" marT="88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89391">
                <a:tc>
                  <a:txBody>
                    <a:bodyPr/>
                    <a:lstStyle/>
                    <a:p>
                      <a:pPr algn="l" fontAlgn="b"/>
                      <a:endParaRPr lang="en-US" sz="700" b="0" i="0" u="none" strike="noStrike">
                        <a:solidFill>
                          <a:srgbClr val="000000"/>
                        </a:solidFill>
                        <a:effectLst/>
                        <a:latin typeface="Calibri"/>
                      </a:endParaRPr>
                    </a:p>
                  </a:txBody>
                  <a:tcPr marL="8879" marR="8879" marT="8878" marB="0" anchor="b">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b"/>
                      <a:r>
                        <a:rPr lang="en-US" sz="1100" b="0" i="0" u="none" strike="noStrike" dirty="0">
                          <a:solidFill>
                            <a:srgbClr val="000000"/>
                          </a:solidFill>
                          <a:effectLst/>
                          <a:latin typeface="+mj-lt"/>
                        </a:rPr>
                        <a:t> </a:t>
                      </a:r>
                    </a:p>
                  </a:txBody>
                  <a:tcPr marL="8879" marR="8879" marT="88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8879" marR="8879" marT="8878" marB="0" anchor="b">
                    <a:lnL w="12700" cap="flat" cmpd="sng" algn="ctr">
                      <a:solidFill>
                        <a:srgbClr val="000000"/>
                      </a:solidFill>
                      <a:prstDash val="solid"/>
                      <a:round/>
                      <a:headEnd type="none" w="med" len="med"/>
                      <a:tailEnd type="none" w="med" len="med"/>
                    </a:lnL>
                    <a:lnR>
                      <a:noFill/>
                    </a:lnR>
                    <a:lnT>
                      <a:noFill/>
                    </a:lnT>
                    <a:lnB>
                      <a:noFill/>
                    </a:lnB>
                  </a:tcPr>
                </a:tc>
              </a:tr>
              <a:tr h="177553">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a:endParaRPr>
                    </a:p>
                  </a:txBody>
                  <a:tcPr marL="8879" marR="8879" marT="887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solidFill>
                          <a:srgbClr val="000000"/>
                        </a:solidFill>
                        <a:effectLst/>
                        <a:latin typeface="Calibri"/>
                      </a:endParaRPr>
                    </a:p>
                  </a:txBody>
                  <a:tcPr marL="8879" marR="8879" marT="8878" marB="0" anchor="b">
                    <a:lnL>
                      <a:noFill/>
                    </a:lnL>
                    <a:lnR>
                      <a:noFill/>
                    </a:lnR>
                    <a:lnT>
                      <a:noFill/>
                    </a:lnT>
                    <a:lnB>
                      <a:noFill/>
                    </a:lnB>
                  </a:tcPr>
                </a:tc>
              </a:tr>
            </a:tbl>
          </a:graphicData>
        </a:graphic>
      </p:graphicFrame>
    </p:spTree>
    <p:extLst>
      <p:ext uri="{BB962C8B-B14F-4D97-AF65-F5344CB8AC3E}">
        <p14:creationId xmlns:p14="http://schemas.microsoft.com/office/powerpoint/2010/main" val="1038067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57200"/>
            <a:ext cx="7543800" cy="914400"/>
          </a:xfrm>
        </p:spPr>
        <p:txBody>
          <a:bodyPr>
            <a:normAutofit/>
          </a:bodyPr>
          <a:lstStyle/>
          <a:p>
            <a:r>
              <a:rPr lang="en-US" sz="4000" dirty="0" smtClean="0"/>
              <a:t>Cardholder Responsibilities </a:t>
            </a:r>
            <a:endParaRPr lang="en-US" sz="4000" dirty="0"/>
          </a:p>
        </p:txBody>
      </p:sp>
      <p:sp>
        <p:nvSpPr>
          <p:cNvPr id="2" name="Content Placeholder 1"/>
          <p:cNvSpPr>
            <a:spLocks noGrp="1"/>
          </p:cNvSpPr>
          <p:nvPr>
            <p:ph idx="1"/>
          </p:nvPr>
        </p:nvSpPr>
        <p:spPr>
          <a:xfrm>
            <a:off x="990600" y="1600201"/>
            <a:ext cx="7010400" cy="4952999"/>
          </a:xfrm>
        </p:spPr>
        <p:txBody>
          <a:bodyPr>
            <a:normAutofit fontScale="62500" lnSpcReduction="20000"/>
          </a:bodyPr>
          <a:lstStyle/>
          <a:p>
            <a:r>
              <a:rPr lang="en-US" dirty="0" smtClean="0">
                <a:effectLst/>
              </a:rPr>
              <a:t>Ensure </a:t>
            </a:r>
            <a:r>
              <a:rPr lang="en-US" dirty="0">
                <a:effectLst/>
              </a:rPr>
              <a:t>card is used for </a:t>
            </a:r>
            <a:r>
              <a:rPr lang="en-US" dirty="0" smtClean="0">
                <a:effectLst/>
              </a:rPr>
              <a:t>NMT </a:t>
            </a:r>
            <a:r>
              <a:rPr lang="en-US" dirty="0">
                <a:effectLst/>
              </a:rPr>
              <a:t>business purposes </a:t>
            </a:r>
            <a:r>
              <a:rPr lang="en-US" dirty="0" smtClean="0">
                <a:effectLst/>
              </a:rPr>
              <a:t>only</a:t>
            </a:r>
          </a:p>
          <a:p>
            <a:endParaRPr lang="en-US" dirty="0" smtClean="0">
              <a:effectLst/>
            </a:endParaRPr>
          </a:p>
          <a:p>
            <a:r>
              <a:rPr lang="en-US" dirty="0" smtClean="0">
                <a:effectLst/>
              </a:rPr>
              <a:t>Obtain itemized </a:t>
            </a:r>
            <a:r>
              <a:rPr lang="en-US" dirty="0">
                <a:effectLst/>
              </a:rPr>
              <a:t>sales slip or </a:t>
            </a:r>
            <a:r>
              <a:rPr lang="en-US" dirty="0" smtClean="0">
                <a:effectLst/>
              </a:rPr>
              <a:t>invoice</a:t>
            </a:r>
          </a:p>
          <a:p>
            <a:pPr marL="118872" indent="0">
              <a:buNone/>
            </a:pPr>
            <a:endParaRPr lang="en-US" dirty="0" smtClean="0">
              <a:effectLst/>
            </a:endParaRPr>
          </a:p>
          <a:p>
            <a:pPr lvl="0"/>
            <a:r>
              <a:rPr lang="en-US" dirty="0" smtClean="0">
                <a:effectLst/>
              </a:rPr>
              <a:t>Confirm all transactions </a:t>
            </a:r>
            <a:r>
              <a:rPr lang="en-US" dirty="0">
                <a:effectLst/>
              </a:rPr>
              <a:t>have posted to the appropriate Index and Account in </a:t>
            </a:r>
            <a:r>
              <a:rPr lang="en-US" dirty="0" smtClean="0">
                <a:effectLst/>
              </a:rPr>
              <a:t>the Works Program</a:t>
            </a:r>
            <a:br>
              <a:rPr lang="en-US" dirty="0" smtClean="0">
                <a:effectLst/>
              </a:rPr>
            </a:br>
            <a:endParaRPr lang="en-US" dirty="0" smtClean="0">
              <a:effectLst/>
            </a:endParaRPr>
          </a:p>
          <a:p>
            <a:pPr lvl="0"/>
            <a:r>
              <a:rPr lang="en-US" dirty="0" smtClean="0">
                <a:effectLst/>
              </a:rPr>
              <a:t>Submit Statements and required documentation </a:t>
            </a:r>
          </a:p>
          <a:p>
            <a:pPr lvl="0"/>
            <a:endParaRPr lang="en-US" dirty="0" smtClean="0">
              <a:effectLst/>
            </a:endParaRPr>
          </a:p>
          <a:p>
            <a:pPr lvl="0"/>
            <a:r>
              <a:rPr lang="en-US" dirty="0" smtClean="0"/>
              <a:t>Keep cards in a secure location when not in use</a:t>
            </a:r>
            <a:br>
              <a:rPr lang="en-US" dirty="0" smtClean="0"/>
            </a:br>
            <a:endParaRPr lang="en-US" dirty="0" smtClean="0"/>
          </a:p>
          <a:p>
            <a:pPr lvl="0"/>
            <a:r>
              <a:rPr lang="en-US" dirty="0" smtClean="0">
                <a:effectLst/>
              </a:rPr>
              <a:t>Contact Bank of America to obtain a PIN number</a:t>
            </a:r>
          </a:p>
          <a:p>
            <a:pPr lvl="0"/>
            <a:endParaRPr lang="en-US" dirty="0"/>
          </a:p>
          <a:p>
            <a:pPr lvl="0"/>
            <a:r>
              <a:rPr lang="en-US" dirty="0" smtClean="0">
                <a:effectLst/>
              </a:rPr>
              <a:t>Immediately </a:t>
            </a:r>
            <a:r>
              <a:rPr lang="en-US" dirty="0">
                <a:effectLst/>
              </a:rPr>
              <a:t>report a lost or stolen card to Bank of </a:t>
            </a:r>
            <a:r>
              <a:rPr lang="en-US" dirty="0" smtClean="0">
                <a:effectLst/>
              </a:rPr>
              <a:t>America</a:t>
            </a:r>
          </a:p>
          <a:p>
            <a:pPr marL="118872" lvl="0" indent="0">
              <a:buNone/>
            </a:pPr>
            <a:endParaRPr lang="en-US" dirty="0">
              <a:effectLst/>
            </a:endParaRPr>
          </a:p>
          <a:p>
            <a:pPr lvl="0"/>
            <a:r>
              <a:rPr lang="en-US" dirty="0">
                <a:effectLst/>
              </a:rPr>
              <a:t>Return the Purchasing Card to the Purchasing Services Office upon terminating employment with </a:t>
            </a:r>
            <a:r>
              <a:rPr lang="en-US" dirty="0" smtClean="0">
                <a:effectLst/>
              </a:rPr>
              <a:t>NMT </a:t>
            </a:r>
            <a:r>
              <a:rPr lang="en-US" dirty="0">
                <a:effectLst/>
              </a:rPr>
              <a:t>or transferring to another Department within </a:t>
            </a:r>
            <a:r>
              <a:rPr lang="en-US" dirty="0" smtClean="0">
                <a:effectLst/>
              </a:rPr>
              <a:t>NMT</a:t>
            </a:r>
            <a:endParaRPr lang="en-US" dirty="0">
              <a:effectLst/>
            </a:endParaRPr>
          </a:p>
          <a:p>
            <a:endParaRPr lang="en-US" dirty="0">
              <a:effectLst/>
            </a:endParaRPr>
          </a:p>
          <a:p>
            <a:pPr marL="18288" lvl="0" indent="0">
              <a:buNone/>
            </a:pPr>
            <a:endParaRPr lang="en-US" dirty="0" smtClean="0">
              <a:effectLst/>
            </a:endParaRPr>
          </a:p>
        </p:txBody>
      </p:sp>
    </p:spTree>
    <p:extLst>
      <p:ext uri="{BB962C8B-B14F-4D97-AF65-F5344CB8AC3E}">
        <p14:creationId xmlns:p14="http://schemas.microsoft.com/office/powerpoint/2010/main" val="206644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Cardholder Responsibilities</a:t>
            </a:r>
            <a:endParaRPr lang="en-US" dirty="0"/>
          </a:p>
        </p:txBody>
      </p:sp>
      <p:sp>
        <p:nvSpPr>
          <p:cNvPr id="3" name="Content Placeholder 2"/>
          <p:cNvSpPr>
            <a:spLocks noGrp="1"/>
          </p:cNvSpPr>
          <p:nvPr>
            <p:ph idx="1"/>
          </p:nvPr>
        </p:nvSpPr>
        <p:spPr>
          <a:xfrm>
            <a:off x="457200" y="1600201"/>
            <a:ext cx="8229600" cy="4800600"/>
          </a:xfrm>
        </p:spPr>
        <p:txBody>
          <a:bodyPr>
            <a:normAutofit fontScale="85000" lnSpcReduction="20000"/>
          </a:bodyPr>
          <a:lstStyle/>
          <a:p>
            <a:pPr marL="118872" lvl="0" indent="0" algn="ctr">
              <a:buNone/>
            </a:pPr>
            <a:r>
              <a:rPr lang="en-US" dirty="0" smtClean="0"/>
              <a:t> </a:t>
            </a:r>
          </a:p>
          <a:p>
            <a:pPr lvl="0"/>
            <a:r>
              <a:rPr lang="en-US" dirty="0" smtClean="0"/>
              <a:t>Ensure </a:t>
            </a:r>
            <a:r>
              <a:rPr lang="en-US" dirty="0"/>
              <a:t>Gas Card is used for NMT vehicles only.  The Gas Card may </a:t>
            </a:r>
            <a:r>
              <a:rPr lang="en-US" b="1" u="sng" dirty="0"/>
              <a:t>not</a:t>
            </a:r>
            <a:r>
              <a:rPr lang="en-US" dirty="0"/>
              <a:t> be used for personal purchases of any kind, and may </a:t>
            </a:r>
            <a:r>
              <a:rPr lang="en-US" b="1" u="sng" dirty="0"/>
              <a:t>not</a:t>
            </a:r>
            <a:r>
              <a:rPr lang="en-US" dirty="0"/>
              <a:t> be used to put fuel in a personal </a:t>
            </a:r>
            <a:r>
              <a:rPr lang="en-US" dirty="0" smtClean="0"/>
              <a:t>or rental vehicle at any time including when </a:t>
            </a:r>
            <a:r>
              <a:rPr lang="en-US" dirty="0"/>
              <a:t>on NMT travel</a:t>
            </a:r>
            <a:r>
              <a:rPr lang="en-US" dirty="0" smtClean="0"/>
              <a:t>.</a:t>
            </a:r>
            <a:br>
              <a:rPr lang="en-US" dirty="0" smtClean="0"/>
            </a:br>
            <a:endParaRPr lang="en-US" dirty="0"/>
          </a:p>
          <a:p>
            <a:r>
              <a:rPr lang="en-US" dirty="0"/>
              <a:t>Always document the vehicle license number and mileage for each transaction on gas card transaction </a:t>
            </a:r>
            <a:r>
              <a:rPr lang="en-US" dirty="0" smtClean="0"/>
              <a:t>log and receipt.</a:t>
            </a:r>
            <a:br>
              <a:rPr lang="en-US" dirty="0" smtClean="0"/>
            </a:br>
            <a:endParaRPr lang="en-US" dirty="0" smtClean="0"/>
          </a:p>
          <a:p>
            <a:pPr lvl="0"/>
            <a:r>
              <a:rPr lang="en-US" dirty="0"/>
              <a:t>Use the Gas Card for the purchase of fuel, towing services, car washes and NMT vehicle related items. </a:t>
            </a:r>
          </a:p>
          <a:p>
            <a:endParaRPr lang="en-US" dirty="0"/>
          </a:p>
        </p:txBody>
      </p:sp>
    </p:spTree>
    <p:extLst>
      <p:ext uri="{BB962C8B-B14F-4D97-AF65-F5344CB8AC3E}">
        <p14:creationId xmlns:p14="http://schemas.microsoft.com/office/powerpoint/2010/main" val="223004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7543800" cy="914400"/>
          </a:xfrm>
        </p:spPr>
        <p:txBody>
          <a:bodyPr>
            <a:normAutofit/>
          </a:bodyPr>
          <a:lstStyle/>
          <a:p>
            <a:pPr marL="18288" indent="0"/>
            <a:r>
              <a:rPr lang="en-US" sz="3600" b="1" i="1" u="sng" dirty="0">
                <a:effectLst/>
              </a:rPr>
              <a:t>Purchasing Card Restricted Uses</a:t>
            </a:r>
            <a:endParaRPr lang="en-US" sz="3600" dirty="0">
              <a:effectLst/>
            </a:endParaRPr>
          </a:p>
        </p:txBody>
      </p:sp>
      <p:sp>
        <p:nvSpPr>
          <p:cNvPr id="2" name="Content Placeholder 1"/>
          <p:cNvSpPr>
            <a:spLocks noGrp="1"/>
          </p:cNvSpPr>
          <p:nvPr>
            <p:ph idx="1"/>
          </p:nvPr>
        </p:nvSpPr>
        <p:spPr>
          <a:xfrm>
            <a:off x="609600" y="1600200"/>
            <a:ext cx="7696200" cy="5105400"/>
          </a:xfrm>
        </p:spPr>
        <p:txBody>
          <a:bodyPr>
            <a:normAutofit fontScale="47500" lnSpcReduction="20000"/>
          </a:bodyPr>
          <a:lstStyle/>
          <a:p>
            <a:pPr marL="118872" lvl="0" indent="0" algn="ctr">
              <a:buNone/>
            </a:pPr>
            <a:r>
              <a:rPr lang="en-US" sz="4200" b="1" dirty="0" smtClean="0">
                <a:effectLst/>
              </a:rPr>
              <a:t>Purchasing Card Policy, pages 12 &amp; 13 </a:t>
            </a:r>
            <a:br>
              <a:rPr lang="en-US" sz="4200" b="1" dirty="0" smtClean="0">
                <a:effectLst/>
              </a:rPr>
            </a:br>
            <a:endParaRPr lang="en-US" dirty="0"/>
          </a:p>
          <a:p>
            <a:pPr>
              <a:buFont typeface="Wingdings" panose="05000000000000000000" pitchFamily="2" charset="2"/>
              <a:buChar char="§"/>
            </a:pPr>
            <a:r>
              <a:rPr lang="en-US" dirty="0" smtClean="0"/>
              <a:t>Awards </a:t>
            </a:r>
            <a:r>
              <a:rPr lang="en-US" dirty="0"/>
              <a:t>/ Plaques / Trophies </a:t>
            </a:r>
            <a:endParaRPr lang="en-US" dirty="0" smtClean="0"/>
          </a:p>
          <a:p>
            <a:pPr>
              <a:buFont typeface="Wingdings" panose="05000000000000000000" pitchFamily="2" charset="2"/>
              <a:buChar char="§"/>
            </a:pPr>
            <a:r>
              <a:rPr lang="en-US" dirty="0" smtClean="0"/>
              <a:t>Clothing </a:t>
            </a:r>
          </a:p>
          <a:p>
            <a:pPr>
              <a:buFont typeface="Wingdings" panose="05000000000000000000" pitchFamily="2" charset="2"/>
              <a:buChar char="§"/>
            </a:pPr>
            <a:r>
              <a:rPr lang="en-US" dirty="0" smtClean="0"/>
              <a:t>Commencement </a:t>
            </a:r>
            <a:r>
              <a:rPr lang="en-US" dirty="0"/>
              <a:t>Expenses </a:t>
            </a:r>
            <a:endParaRPr lang="en-US" dirty="0" smtClean="0"/>
          </a:p>
          <a:p>
            <a:pPr>
              <a:buFont typeface="Wingdings" panose="05000000000000000000" pitchFamily="2" charset="2"/>
              <a:buChar char="§"/>
            </a:pPr>
            <a:r>
              <a:rPr lang="en-US" dirty="0" smtClean="0"/>
              <a:t>Flowers </a:t>
            </a:r>
          </a:p>
          <a:p>
            <a:pPr>
              <a:buFont typeface="Wingdings" panose="05000000000000000000" pitchFamily="2" charset="2"/>
              <a:buChar char="§"/>
            </a:pPr>
            <a:r>
              <a:rPr lang="en-US" dirty="0" smtClean="0"/>
              <a:t>Food </a:t>
            </a:r>
            <a:r>
              <a:rPr lang="en-US" dirty="0"/>
              <a:t>/ Catering / Refreshments, including paper goods (All on-campus catering is to be provided by Chartwells as per contract) </a:t>
            </a:r>
            <a:r>
              <a:rPr lang="en-US" dirty="0" smtClean="0"/>
              <a:t>Gasoline </a:t>
            </a:r>
            <a:r>
              <a:rPr lang="en-US" dirty="0"/>
              <a:t>(emergency situations only) </a:t>
            </a:r>
            <a:endParaRPr lang="en-US" dirty="0" smtClean="0"/>
          </a:p>
          <a:p>
            <a:pPr>
              <a:buFont typeface="Wingdings" panose="05000000000000000000" pitchFamily="2" charset="2"/>
              <a:buChar char="§"/>
            </a:pPr>
            <a:r>
              <a:rPr lang="en-US" dirty="0" smtClean="0"/>
              <a:t>Gifts </a:t>
            </a:r>
          </a:p>
          <a:p>
            <a:pPr>
              <a:buFont typeface="Wingdings" panose="05000000000000000000" pitchFamily="2" charset="2"/>
              <a:buChar char="§"/>
            </a:pPr>
            <a:r>
              <a:rPr lang="en-US" dirty="0" smtClean="0"/>
              <a:t>Job </a:t>
            </a:r>
            <a:r>
              <a:rPr lang="en-US" dirty="0"/>
              <a:t>advertisements for faculty and staff </a:t>
            </a:r>
            <a:endParaRPr lang="en-US" dirty="0" smtClean="0"/>
          </a:p>
          <a:p>
            <a:pPr>
              <a:buFont typeface="Wingdings" panose="05000000000000000000" pitchFamily="2" charset="2"/>
              <a:buChar char="§"/>
            </a:pPr>
            <a:r>
              <a:rPr lang="en-US" dirty="0" smtClean="0"/>
              <a:t>Moving </a:t>
            </a:r>
            <a:r>
              <a:rPr lang="en-US" dirty="0"/>
              <a:t>costs if employee resigns within twelve months of employment </a:t>
            </a:r>
            <a:endParaRPr lang="en-US" dirty="0" smtClean="0"/>
          </a:p>
          <a:p>
            <a:pPr>
              <a:buFont typeface="Wingdings" panose="05000000000000000000" pitchFamily="2" charset="2"/>
              <a:buChar char="§"/>
            </a:pPr>
            <a:r>
              <a:rPr lang="en-US" dirty="0" smtClean="0"/>
              <a:t>Performers </a:t>
            </a:r>
          </a:p>
          <a:p>
            <a:pPr>
              <a:buFont typeface="Wingdings" panose="05000000000000000000" pitchFamily="2" charset="2"/>
              <a:buChar char="§"/>
            </a:pPr>
            <a:r>
              <a:rPr lang="en-US" dirty="0" smtClean="0"/>
              <a:t>Photos </a:t>
            </a:r>
            <a:r>
              <a:rPr lang="en-US" dirty="0"/>
              <a:t>/ Electronic Images (to be published or reproduced) </a:t>
            </a:r>
            <a:endParaRPr lang="en-US" dirty="0" smtClean="0"/>
          </a:p>
          <a:p>
            <a:pPr>
              <a:buFont typeface="Wingdings" panose="05000000000000000000" pitchFamily="2" charset="2"/>
              <a:buChar char="§"/>
            </a:pPr>
            <a:r>
              <a:rPr lang="en-US" dirty="0" smtClean="0"/>
              <a:t>Postage </a:t>
            </a:r>
            <a:r>
              <a:rPr lang="en-US" dirty="0"/>
              <a:t>stamps are not allowed, but the Purchasing Card may be used to ship via UPS, FedEx, USPS, DHL, etc. </a:t>
            </a:r>
            <a:endParaRPr lang="en-US" dirty="0" smtClean="0"/>
          </a:p>
          <a:p>
            <a:pPr>
              <a:buFont typeface="Wingdings" panose="05000000000000000000" pitchFamily="2" charset="2"/>
              <a:buChar char="§"/>
            </a:pPr>
            <a:r>
              <a:rPr lang="en-US" dirty="0" smtClean="0"/>
              <a:t>Promotional </a:t>
            </a:r>
            <a:r>
              <a:rPr lang="en-US" dirty="0"/>
              <a:t>Items (t-shirts, pens, mugs, etc.) </a:t>
            </a:r>
            <a:endParaRPr lang="en-US" dirty="0" smtClean="0"/>
          </a:p>
          <a:p>
            <a:pPr>
              <a:buFont typeface="Wingdings" panose="05000000000000000000" pitchFamily="2" charset="2"/>
              <a:buChar char="§"/>
            </a:pPr>
            <a:r>
              <a:rPr lang="en-US" dirty="0" smtClean="0"/>
              <a:t>Public </a:t>
            </a:r>
            <a:r>
              <a:rPr lang="en-US" dirty="0"/>
              <a:t>Relations Items </a:t>
            </a:r>
            <a:endParaRPr lang="en-US" dirty="0" smtClean="0"/>
          </a:p>
          <a:p>
            <a:pPr>
              <a:buFont typeface="Wingdings" panose="05000000000000000000" pitchFamily="2" charset="2"/>
              <a:buChar char="§"/>
            </a:pPr>
            <a:r>
              <a:rPr lang="en-US" dirty="0" smtClean="0"/>
              <a:t>Rent </a:t>
            </a:r>
            <a:r>
              <a:rPr lang="en-US" dirty="0"/>
              <a:t>/ Rentals (with the exception of car rentals) </a:t>
            </a:r>
            <a:endParaRPr lang="en-US" dirty="0" smtClean="0"/>
          </a:p>
          <a:p>
            <a:pPr>
              <a:buFont typeface="Wingdings" panose="05000000000000000000" pitchFamily="2" charset="2"/>
              <a:buChar char="§"/>
            </a:pPr>
            <a:r>
              <a:rPr lang="en-US" dirty="0" smtClean="0"/>
              <a:t>Student </a:t>
            </a:r>
            <a:r>
              <a:rPr lang="en-US" dirty="0"/>
              <a:t>Events for established student organizations (not restricted if using student organization funds) </a:t>
            </a:r>
            <a:endParaRPr lang="en-US" dirty="0" smtClean="0"/>
          </a:p>
          <a:p>
            <a:pPr>
              <a:buFont typeface="Wingdings" panose="05000000000000000000" pitchFamily="2" charset="2"/>
              <a:buChar char="§"/>
            </a:pPr>
            <a:r>
              <a:rPr lang="en-US" dirty="0" smtClean="0"/>
              <a:t>Taxes </a:t>
            </a:r>
            <a:r>
              <a:rPr lang="en-US" dirty="0"/>
              <a:t>on goods; a tax exempt certificate and NMIMT’s W-9 are available on the purchasing website at: http://www.nmt.edu/finance/purchasing/forms.php </a:t>
            </a:r>
            <a:endParaRPr lang="en-US" dirty="0" smtClean="0"/>
          </a:p>
          <a:p>
            <a:pPr>
              <a:buFont typeface="Wingdings" panose="05000000000000000000" pitchFamily="2" charset="2"/>
              <a:buChar char="§"/>
            </a:pPr>
            <a:r>
              <a:rPr lang="en-US" dirty="0" smtClean="0"/>
              <a:t>Transactions </a:t>
            </a:r>
            <a:r>
              <a:rPr lang="en-US" dirty="0"/>
              <a:t>over $1,000 </a:t>
            </a:r>
            <a:endParaRPr lang="en-US" dirty="0" smtClean="0"/>
          </a:p>
          <a:p>
            <a:pPr>
              <a:buFont typeface="Wingdings" panose="05000000000000000000" pitchFamily="2" charset="2"/>
              <a:buChar char="§"/>
            </a:pPr>
            <a:r>
              <a:rPr lang="en-US" dirty="0" smtClean="0"/>
              <a:t>Third </a:t>
            </a:r>
            <a:r>
              <a:rPr lang="en-US" dirty="0"/>
              <a:t>party checkouts like Google Checkout, PayPal, etc. </a:t>
            </a:r>
            <a:endParaRPr lang="en-US" dirty="0" smtClean="0"/>
          </a:p>
          <a:p>
            <a:pPr>
              <a:buFont typeface="Wingdings" panose="05000000000000000000" pitchFamily="2" charset="2"/>
              <a:buChar char="§"/>
            </a:pPr>
            <a:r>
              <a:rPr lang="en-US" dirty="0" smtClean="0"/>
              <a:t>Vehicle </a:t>
            </a:r>
            <a:r>
              <a:rPr lang="en-US" dirty="0"/>
              <a:t>Repair (should only be in case of emergency and only on a NMIMT vehicle)</a:t>
            </a:r>
          </a:p>
          <a:p>
            <a:pPr marL="118872" indent="0">
              <a:buNone/>
            </a:pPr>
            <a:endParaRPr lang="en-US" dirty="0"/>
          </a:p>
        </p:txBody>
      </p:sp>
    </p:spTree>
    <p:extLst>
      <p:ext uri="{BB962C8B-B14F-4D97-AF65-F5344CB8AC3E}">
        <p14:creationId xmlns:p14="http://schemas.microsoft.com/office/powerpoint/2010/main" val="53534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TM02455610[[fn=Autumn]]</Template>
  <TotalTime>8205</TotalTime>
  <Words>1218</Words>
  <Application>Microsoft Office PowerPoint</Application>
  <PresentationFormat>On-screen Show (4:3)</PresentationFormat>
  <Paragraphs>454</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Module</vt:lpstr>
      <vt:lpstr>Purchasing Card  &amp;  Gas Card  Training</vt:lpstr>
      <vt:lpstr>Authority</vt:lpstr>
      <vt:lpstr>Purchasing Card &amp; Gas Card</vt:lpstr>
      <vt:lpstr> Card Limits</vt:lpstr>
      <vt:lpstr> Billing Cycle and Due Dates </vt:lpstr>
      <vt:lpstr>Batching Date</vt:lpstr>
      <vt:lpstr>Cardholder Responsibilities </vt:lpstr>
      <vt:lpstr>Gas Cardholder Responsibilities</vt:lpstr>
      <vt:lpstr>Purchasing Card Restricted Uses</vt:lpstr>
      <vt:lpstr>Social Amenities (State Funds)</vt:lpstr>
      <vt:lpstr>Social Amenities Examples</vt:lpstr>
      <vt:lpstr>The Purchasing Card may be used to pay for approved services not exceeding $1000.00</vt:lpstr>
      <vt:lpstr>Purchasing Card Restricted  (Federal Funded)</vt:lpstr>
      <vt:lpstr>Professional Activities  (Federal Funds)</vt:lpstr>
      <vt:lpstr>Purchasing Card Prohibited Uses</vt:lpstr>
      <vt:lpstr>Purchasing Card Prohibited Uses  cont.</vt:lpstr>
      <vt:lpstr> Purchasing Card Travel </vt:lpstr>
      <vt:lpstr>Student &amp; Non-Employee Travel</vt:lpstr>
      <vt:lpstr>Improper Use of Purchasing and Gas Cards</vt:lpstr>
      <vt:lpstr>Violations</vt:lpstr>
      <vt:lpstr>Disciplinary Actions</vt:lpstr>
      <vt:lpstr>List of common findings</vt:lpstr>
      <vt:lpstr>Questions</vt:lpstr>
    </vt:vector>
  </TitlesOfParts>
  <Company>Socorro, New Mexico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Mexico Tech Purchasing Card &amp; Gas Card</dc:title>
  <dc:creator>Martinez, Andrea L.</dc:creator>
  <cp:lastModifiedBy>Hildebrandt, Richard</cp:lastModifiedBy>
  <cp:revision>88</cp:revision>
  <cp:lastPrinted>2018-10-02T22:08:47Z</cp:lastPrinted>
  <dcterms:created xsi:type="dcterms:W3CDTF">2014-11-06T22:50:06Z</dcterms:created>
  <dcterms:modified xsi:type="dcterms:W3CDTF">2018-10-04T15:59:43Z</dcterms:modified>
</cp:coreProperties>
</file>