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8" roundtripDataSignature="AMtx7mgeeyKlS1/Htw0v3pwAc37qX86XGw=="/>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Coleman, Mikell"/>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18" Type="http://customschemas.google.com/relationships/presentationmetadata" Target="metadata"/><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19-11-18T19:00:30.668">
    <p:pos x="4511" y="984"/>
    <p:text>Change this to reflect the regulatory authority under NMAC and New Mexico Occupational Health and Safety Act 50-9-1 to 50-9-25</p:text>
    <p:extLst>
      <p:ext uri="{C676402C-5697-4E1C-873F-D02D1690AC5C}">
        <p15:threadingInfo timeZoneBias="0"/>
      </p:ext>
      <p:ext uri="http://customooxmlschemas.google.com/">
        <go:slidesCustomData xmlns:go="http://customooxmlschemas.google.com/" commentPostId="AAAAqAp4vS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0338" y="0"/>
            <a:ext cx="3038475" cy="4667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0338" y="8829675"/>
            <a:ext cx="3038475" cy="466725"/>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701675" y="4473575"/>
            <a:ext cx="5607050" cy="366077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0:notes"/>
          <p:cNvSpPr txBox="1"/>
          <p:nvPr>
            <p:ph idx="1" type="body"/>
          </p:nvPr>
        </p:nvSpPr>
        <p:spPr>
          <a:xfrm>
            <a:off x="701675" y="4473575"/>
            <a:ext cx="5607050" cy="366077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10: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1:notes"/>
          <p:cNvSpPr txBox="1"/>
          <p:nvPr>
            <p:ph idx="1" type="body"/>
          </p:nvPr>
        </p:nvSpPr>
        <p:spPr>
          <a:xfrm>
            <a:off x="701675" y="4473575"/>
            <a:ext cx="5607050" cy="366077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1: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2:notes"/>
          <p:cNvSpPr txBox="1"/>
          <p:nvPr>
            <p:ph idx="1" type="body"/>
          </p:nvPr>
        </p:nvSpPr>
        <p:spPr>
          <a:xfrm>
            <a:off x="701675" y="4473575"/>
            <a:ext cx="5607050" cy="366077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2: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6" name="Google Shape;106;p3:notes"/>
          <p:cNvSpPr txBox="1"/>
          <p:nvPr>
            <p:ph idx="1" type="body"/>
          </p:nvPr>
        </p:nvSpPr>
        <p:spPr>
          <a:xfrm>
            <a:off x="701675" y="4473575"/>
            <a:ext cx="5607050" cy="366077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All of these need development at NMT</a:t>
            </a:r>
            <a:endParaRPr/>
          </a:p>
        </p:txBody>
      </p:sp>
      <p:sp>
        <p:nvSpPr>
          <p:cNvPr id="107" name="Google Shape;107;p3:notes"/>
          <p:cNvSpPr txBox="1"/>
          <p:nvPr>
            <p:ph idx="12" type="sldNum"/>
          </p:nvPr>
        </p:nvSpPr>
        <p:spPr>
          <a:xfrm>
            <a:off x="3970338" y="8829675"/>
            <a:ext cx="3038475" cy="46672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4:notes"/>
          <p:cNvSpPr txBox="1"/>
          <p:nvPr>
            <p:ph idx="1" type="body"/>
          </p:nvPr>
        </p:nvSpPr>
        <p:spPr>
          <a:xfrm>
            <a:off x="701675" y="4473575"/>
            <a:ext cx="5607050" cy="366077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4: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5:notes"/>
          <p:cNvSpPr txBox="1"/>
          <p:nvPr>
            <p:ph idx="1" type="body"/>
          </p:nvPr>
        </p:nvSpPr>
        <p:spPr>
          <a:xfrm>
            <a:off x="701675" y="4473575"/>
            <a:ext cx="5607050" cy="366077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department level CHP will lean heavily on the institutional CHP, however, certain parts of the institutional CHP will say refer to your departments CHP.</a:t>
            </a:r>
            <a:endParaRPr/>
          </a:p>
          <a:p>
            <a:pPr indent="0" lvl="0" marL="0" rtl="0" algn="l">
              <a:spcBef>
                <a:spcPts val="0"/>
              </a:spcBef>
              <a:spcAft>
                <a:spcPts val="0"/>
              </a:spcAft>
              <a:buNone/>
            </a:pPr>
            <a:r>
              <a:rPr lang="en-US"/>
              <a:t>Action levels, unattended operations, new procedures, upscaling</a:t>
            </a:r>
            <a:endParaRPr/>
          </a:p>
        </p:txBody>
      </p:sp>
      <p:sp>
        <p:nvSpPr>
          <p:cNvPr id="134" name="Google Shape;134;p5:notes"/>
          <p:cNvSpPr txBox="1"/>
          <p:nvPr>
            <p:ph idx="12" type="sldNum"/>
          </p:nvPr>
        </p:nvSpPr>
        <p:spPr>
          <a:xfrm>
            <a:off x="3970338" y="8829675"/>
            <a:ext cx="3038475" cy="46672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6: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p6:notes"/>
          <p:cNvSpPr txBox="1"/>
          <p:nvPr>
            <p:ph idx="1" type="body"/>
          </p:nvPr>
        </p:nvSpPr>
        <p:spPr>
          <a:xfrm>
            <a:off x="701675" y="4473575"/>
            <a:ext cx="5607050" cy="366077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department level CHP will lean heavily on the institutional CHP, however, certain parts of the institutional CHP will say refer to your departments CHP.</a:t>
            </a:r>
            <a:endParaRPr/>
          </a:p>
          <a:p>
            <a:pPr indent="0" lvl="0" marL="0" rtl="0" algn="l">
              <a:spcBef>
                <a:spcPts val="0"/>
              </a:spcBef>
              <a:spcAft>
                <a:spcPts val="0"/>
              </a:spcAft>
              <a:buNone/>
            </a:pPr>
            <a:r>
              <a:rPr lang="en-US"/>
              <a:t>Unattended operations, new procedures, upscaling</a:t>
            </a:r>
            <a:endParaRPr/>
          </a:p>
        </p:txBody>
      </p:sp>
      <p:sp>
        <p:nvSpPr>
          <p:cNvPr id="148" name="Google Shape;148;p6:notes"/>
          <p:cNvSpPr txBox="1"/>
          <p:nvPr>
            <p:ph idx="12" type="sldNum"/>
          </p:nvPr>
        </p:nvSpPr>
        <p:spPr>
          <a:xfrm>
            <a:off x="3970338" y="8829675"/>
            <a:ext cx="3038475" cy="46672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7: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9" name="Google Shape;159;p7:notes"/>
          <p:cNvSpPr txBox="1"/>
          <p:nvPr>
            <p:ph idx="1" type="body"/>
          </p:nvPr>
        </p:nvSpPr>
        <p:spPr>
          <a:xfrm>
            <a:off x="701675" y="4473575"/>
            <a:ext cx="5607050" cy="366077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Safety culture can be positive or negative. Who is responsible for safety culture?</a:t>
            </a:r>
            <a:endParaRPr/>
          </a:p>
        </p:txBody>
      </p:sp>
      <p:sp>
        <p:nvSpPr>
          <p:cNvPr id="160" name="Google Shape;160;p7:notes"/>
          <p:cNvSpPr txBox="1"/>
          <p:nvPr>
            <p:ph idx="12" type="sldNum"/>
          </p:nvPr>
        </p:nvSpPr>
        <p:spPr>
          <a:xfrm>
            <a:off x="3970338" y="8829675"/>
            <a:ext cx="3038475" cy="46672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8: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2" name="Google Shape;172;p8:notes"/>
          <p:cNvSpPr txBox="1"/>
          <p:nvPr>
            <p:ph idx="1" type="body"/>
          </p:nvPr>
        </p:nvSpPr>
        <p:spPr>
          <a:xfrm>
            <a:off x="701675" y="4473575"/>
            <a:ext cx="5607050" cy="366077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Chemistry has wonderful annual department training</a:t>
            </a:r>
            <a:endParaRPr/>
          </a:p>
        </p:txBody>
      </p:sp>
      <p:sp>
        <p:nvSpPr>
          <p:cNvPr id="173" name="Google Shape;173;p8:notes"/>
          <p:cNvSpPr txBox="1"/>
          <p:nvPr>
            <p:ph idx="12" type="sldNum"/>
          </p:nvPr>
        </p:nvSpPr>
        <p:spPr>
          <a:xfrm>
            <a:off x="3970338" y="8829675"/>
            <a:ext cx="3038475" cy="46672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9: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6" name="Google Shape;186;p9:notes"/>
          <p:cNvSpPr txBox="1"/>
          <p:nvPr>
            <p:ph idx="1" type="body"/>
          </p:nvPr>
        </p:nvSpPr>
        <p:spPr>
          <a:xfrm>
            <a:off x="701675" y="4473575"/>
            <a:ext cx="5607050" cy="366077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Some have already done this, Mechanical Engineering, Petroleum Engineering, Materials Engineering, Physics, Mathematics. Computer Science</a:t>
            </a:r>
            <a:endParaRPr/>
          </a:p>
        </p:txBody>
      </p:sp>
      <p:sp>
        <p:nvSpPr>
          <p:cNvPr id="187" name="Google Shape;187;p9:notes"/>
          <p:cNvSpPr txBox="1"/>
          <p:nvPr>
            <p:ph idx="12" type="sldNum"/>
          </p:nvPr>
        </p:nvSpPr>
        <p:spPr>
          <a:xfrm>
            <a:off x="3970338" y="8829675"/>
            <a:ext cx="3038475" cy="46672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6"/>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5"/>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6"/>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6"/>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9"/>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19"/>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2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2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2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3"/>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3"/>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23"/>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4"/>
          <p:cNvSpPr/>
          <p:nvPr>
            <p:ph idx="2" type="pic"/>
          </p:nvPr>
        </p:nvSpPr>
        <p:spPr>
          <a:xfrm>
            <a:off x="1792288" y="612775"/>
            <a:ext cx="5486400" cy="4114800"/>
          </a:xfrm>
          <a:prstGeom prst="rect">
            <a:avLst/>
          </a:prstGeom>
          <a:noFill/>
          <a:ln>
            <a:noFill/>
          </a:ln>
        </p:spPr>
      </p:sp>
      <p:sp>
        <p:nvSpPr>
          <p:cNvPr id="68" name="Google Shape;68;p2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p14:dur="10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hyperlink" Target="mailto:ben.thomas@nmt.edu" TargetMode="External"/><Relationship Id="rId5" Type="http://schemas.openxmlformats.org/officeDocument/2006/relationships/hyperlink" Target="mailto:hazmat@nmt.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omments" Target="../comments/comment1.xml"/><Relationship Id="rId4" Type="http://schemas.openxmlformats.org/officeDocument/2006/relationships/image" Target="../media/image2.jpg"/><Relationship Id="rId5" Type="http://schemas.openxmlformats.org/officeDocument/2006/relationships/hyperlink" Target="https://www.osha.gov/laws-regs/regulations/standardnumber/1910/1910.1450" TargetMode="External"/><Relationship Id="rId6" Type="http://schemas.openxmlformats.org/officeDocument/2006/relationships/hyperlink" Target="https://www.osha.gov/laws-regs/regulations/standardnumber/1910/1910.1200" TargetMode="External"/><Relationship Id="rId7" Type="http://schemas.openxmlformats.org/officeDocument/2006/relationships/hyperlink" Target="https://www.srca.nm.gov/parts/title11/11.005.0001.html" TargetMode="External"/><Relationship Id="rId8" Type="http://schemas.openxmlformats.org/officeDocument/2006/relationships/hyperlink" Target="https://www.env.nm.gov/occupational_health_safety/wp-content/uploads/sites/18/2019/11/NM-Occupational-Health-and-Safety-Ac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87"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b="0" l="0" r="0" t="0"/>
          <a:stretch/>
        </p:blipFill>
        <p:spPr>
          <a:xfrm>
            <a:off x="6477408" y="5562600"/>
            <a:ext cx="2419703" cy="755904"/>
          </a:xfrm>
          <a:prstGeom prst="rect">
            <a:avLst/>
          </a:prstGeom>
          <a:noFill/>
          <a:ln>
            <a:noFill/>
          </a:ln>
        </p:spPr>
      </p:pic>
      <p:sp>
        <p:nvSpPr>
          <p:cNvPr id="89" name="Google Shape;89;p1"/>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0" name="Google Shape;90;p1"/>
          <p:cNvSpPr txBox="1"/>
          <p:nvPr/>
        </p:nvSpPr>
        <p:spPr>
          <a:xfrm>
            <a:off x="220132" y="6396335"/>
            <a:ext cx="25017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solidFill>
                  <a:schemeClr val="lt1"/>
                </a:solidFill>
                <a:latin typeface="Calibri"/>
                <a:ea typeface="Calibri"/>
                <a:cs typeface="Calibri"/>
                <a:sym typeface="Calibri"/>
              </a:rPr>
              <a:t>Office of Research</a:t>
            </a:r>
            <a:endParaRPr/>
          </a:p>
        </p:txBody>
      </p:sp>
      <p:sp>
        <p:nvSpPr>
          <p:cNvPr id="91" name="Google Shape;91;p1"/>
          <p:cNvSpPr txBox="1"/>
          <p:nvPr/>
        </p:nvSpPr>
        <p:spPr>
          <a:xfrm>
            <a:off x="532341" y="304800"/>
            <a:ext cx="8056563" cy="1981200"/>
          </a:xfrm>
          <a:prstGeom prst="rect">
            <a:avLst/>
          </a:prstGeom>
          <a:noFill/>
          <a:ln>
            <a:noFill/>
          </a:ln>
        </p:spPr>
        <p:txBody>
          <a:bodyPr anchorCtr="0" anchor="ctr" bIns="45700" lIns="91425" spcFirstLastPara="1" rIns="91425" wrap="square" tIns="45700">
            <a:normAutofit fontScale="92500" lnSpcReduction="10000"/>
          </a:bodyPr>
          <a:lstStyle/>
          <a:p>
            <a:pPr indent="0" lvl="0" marL="0" marR="0" rtl="0" algn="ctr">
              <a:spcBef>
                <a:spcPts val="0"/>
              </a:spcBef>
              <a:spcAft>
                <a:spcPts val="0"/>
              </a:spcAft>
              <a:buClr>
                <a:srgbClr val="17408B"/>
              </a:buClr>
              <a:buSzPct val="100000"/>
              <a:buFont typeface="Calibri"/>
              <a:buNone/>
            </a:pPr>
            <a:r>
              <a:rPr b="1" lang="en-US" sz="7200" u="none">
                <a:solidFill>
                  <a:srgbClr val="17408B"/>
                </a:solidFill>
                <a:latin typeface="Calibri"/>
                <a:ea typeface="Calibri"/>
                <a:cs typeface="Calibri"/>
                <a:sym typeface="Calibri"/>
              </a:rPr>
              <a:t>Building a Safety Culture at NMT</a:t>
            </a:r>
            <a:endParaRPr/>
          </a:p>
        </p:txBody>
      </p:sp>
      <p:sp>
        <p:nvSpPr>
          <p:cNvPr id="92" name="Google Shape;92;p1"/>
          <p:cNvSpPr txBox="1"/>
          <p:nvPr/>
        </p:nvSpPr>
        <p:spPr>
          <a:xfrm>
            <a:off x="532340" y="4058496"/>
            <a:ext cx="8056563" cy="1524000"/>
          </a:xfrm>
          <a:prstGeom prst="rect">
            <a:avLst/>
          </a:prstGeom>
          <a:noFill/>
          <a:ln>
            <a:noFill/>
          </a:ln>
        </p:spPr>
        <p:txBody>
          <a:bodyPr anchorCtr="0" anchor="t" bIns="45700" lIns="91425" spcFirstLastPara="1" rIns="91425" wrap="square" tIns="45700">
            <a:normAutofit fontScale="32500" lnSpcReduction="20000"/>
          </a:bodyPr>
          <a:lstStyle/>
          <a:p>
            <a:pPr indent="0" lvl="0" marL="0" marR="0" rtl="0" algn="ctr">
              <a:spcBef>
                <a:spcPts val="0"/>
              </a:spcBef>
              <a:spcAft>
                <a:spcPts val="0"/>
              </a:spcAft>
              <a:buClr>
                <a:srgbClr val="888888"/>
              </a:buClr>
              <a:buSzPct val="100000"/>
              <a:buFont typeface="Arial"/>
              <a:buNone/>
            </a:pPr>
            <a:r>
              <a:t/>
            </a:r>
            <a:endParaRPr b="0" sz="2400" u="none">
              <a:solidFill>
                <a:srgbClr val="17408B"/>
              </a:solidFill>
              <a:latin typeface="Calibri"/>
              <a:ea typeface="Calibri"/>
              <a:cs typeface="Calibri"/>
              <a:sym typeface="Calibri"/>
            </a:endParaRPr>
          </a:p>
          <a:p>
            <a:pPr indent="0" lvl="0" marL="0" marR="0" rtl="0" algn="ctr">
              <a:spcBef>
                <a:spcPts val="560"/>
              </a:spcBef>
              <a:spcAft>
                <a:spcPts val="0"/>
              </a:spcAft>
              <a:buClr>
                <a:srgbClr val="17408B"/>
              </a:buClr>
              <a:buSzPct val="39050"/>
              <a:buFont typeface="Arial"/>
              <a:buNone/>
            </a:pPr>
            <a:r>
              <a:rPr b="1" lang="en-US" sz="7170">
                <a:solidFill>
                  <a:srgbClr val="17408B"/>
                </a:solidFill>
                <a:latin typeface="Calibri"/>
                <a:ea typeface="Calibri"/>
                <a:cs typeface="Calibri"/>
                <a:sym typeface="Calibri"/>
              </a:rPr>
              <a:t>Benjamin Thomas</a:t>
            </a:r>
            <a:endParaRPr sz="5770"/>
          </a:p>
          <a:p>
            <a:pPr indent="0" lvl="0" marL="0" marR="0" rtl="0" algn="ctr">
              <a:spcBef>
                <a:spcPts val="520"/>
              </a:spcBef>
              <a:spcAft>
                <a:spcPts val="0"/>
              </a:spcAft>
              <a:buClr>
                <a:srgbClr val="17408B"/>
              </a:buClr>
              <a:buSzPct val="37301"/>
              <a:buFont typeface="Arial"/>
              <a:buNone/>
            </a:pPr>
            <a:r>
              <a:rPr b="0" lang="en-US" sz="6970" u="none">
                <a:solidFill>
                  <a:srgbClr val="17408B"/>
                </a:solidFill>
                <a:latin typeface="Calibri"/>
                <a:ea typeface="Calibri"/>
                <a:cs typeface="Calibri"/>
                <a:sym typeface="Calibri"/>
              </a:rPr>
              <a:t>Hazmat a</a:t>
            </a:r>
            <a:r>
              <a:rPr lang="en-US" sz="6970">
                <a:solidFill>
                  <a:srgbClr val="17408B"/>
                </a:solidFill>
                <a:latin typeface="Calibri"/>
                <a:ea typeface="Calibri"/>
                <a:cs typeface="Calibri"/>
                <a:sym typeface="Calibri"/>
              </a:rPr>
              <a:t>nd </a:t>
            </a:r>
            <a:r>
              <a:rPr b="0" lang="en-US" sz="6970" u="none">
                <a:solidFill>
                  <a:srgbClr val="17408B"/>
                </a:solidFill>
                <a:latin typeface="Calibri"/>
                <a:ea typeface="Calibri"/>
                <a:cs typeface="Calibri"/>
                <a:sym typeface="Calibri"/>
              </a:rPr>
              <a:t>Lab</a:t>
            </a:r>
            <a:r>
              <a:rPr lang="en-US" sz="6970">
                <a:solidFill>
                  <a:srgbClr val="17408B"/>
                </a:solidFill>
                <a:latin typeface="Calibri"/>
                <a:ea typeface="Calibri"/>
                <a:cs typeface="Calibri"/>
                <a:sym typeface="Calibri"/>
              </a:rPr>
              <a:t> Sa</a:t>
            </a:r>
            <a:r>
              <a:rPr b="0" lang="en-US" sz="6970" u="none">
                <a:solidFill>
                  <a:srgbClr val="17408B"/>
                </a:solidFill>
                <a:latin typeface="Calibri"/>
                <a:ea typeface="Calibri"/>
                <a:cs typeface="Calibri"/>
                <a:sym typeface="Calibri"/>
              </a:rPr>
              <a:t>fety </a:t>
            </a:r>
            <a:r>
              <a:rPr lang="en-US" sz="6970">
                <a:solidFill>
                  <a:srgbClr val="17408B"/>
                </a:solidFill>
                <a:latin typeface="Calibri"/>
                <a:ea typeface="Calibri"/>
                <a:cs typeface="Calibri"/>
                <a:sym typeface="Calibri"/>
              </a:rPr>
              <a:t>Specialist</a:t>
            </a:r>
            <a:endParaRPr sz="5770"/>
          </a:p>
          <a:p>
            <a:pPr indent="0" lvl="0" marL="0" marR="0" rtl="0" algn="ctr">
              <a:spcBef>
                <a:spcPts val="640"/>
              </a:spcBef>
              <a:spcAft>
                <a:spcPts val="0"/>
              </a:spcAft>
              <a:buClr>
                <a:srgbClr val="888888"/>
              </a:buClr>
              <a:buSzPct val="42271"/>
              <a:buFont typeface="Arial"/>
              <a:buNone/>
            </a:pPr>
            <a:r>
              <a:t/>
            </a:r>
            <a:endParaRPr b="0" sz="7570" u="none">
              <a:solidFill>
                <a:srgbClr val="888888"/>
              </a:solidFill>
              <a:latin typeface="Calibri"/>
              <a:ea typeface="Calibri"/>
              <a:cs typeface="Calibri"/>
              <a:sym typeface="Calibri"/>
            </a:endParaRPr>
          </a:p>
          <a:p>
            <a:pPr indent="0" lvl="0" marL="0" marR="0" rtl="0" algn="ctr">
              <a:spcBef>
                <a:spcPts val="640"/>
              </a:spcBef>
              <a:spcAft>
                <a:spcPts val="0"/>
              </a:spcAft>
              <a:buClr>
                <a:srgbClr val="888888"/>
              </a:buClr>
              <a:buSzPct val="100000"/>
              <a:buFont typeface="Arial"/>
              <a:buNone/>
            </a:pPr>
            <a:r>
              <a:t/>
            </a:r>
            <a:endParaRPr b="0" sz="3200" u="none">
              <a:solidFill>
                <a:srgbClr val="888888"/>
              </a:solidFill>
              <a:latin typeface="Calibri"/>
              <a:ea typeface="Calibri"/>
              <a:cs typeface="Calibri"/>
              <a:sym typeface="Calibri"/>
            </a:endParaRPr>
          </a:p>
        </p:txBody>
      </p:sp>
      <p:sp>
        <p:nvSpPr>
          <p:cNvPr id="93" name="Google Shape;93;p1"/>
          <p:cNvSpPr txBox="1"/>
          <p:nvPr/>
        </p:nvSpPr>
        <p:spPr>
          <a:xfrm>
            <a:off x="685800" y="2590800"/>
            <a:ext cx="8056563" cy="1467696"/>
          </a:xfrm>
          <a:prstGeom prst="rect">
            <a:avLst/>
          </a:prstGeom>
          <a:noFill/>
          <a:ln>
            <a:noFill/>
          </a:ln>
        </p:spPr>
        <p:txBody>
          <a:bodyPr anchorCtr="0" anchor="ctr" bIns="45700" lIns="91425" spcFirstLastPara="1" rIns="91425" wrap="square" tIns="45700">
            <a:normAutofit/>
          </a:bodyPr>
          <a:lstStyle/>
          <a:p>
            <a:pPr indent="0" lvl="0" marL="0" marR="0" rtl="0" algn="ctr">
              <a:spcBef>
                <a:spcPts val="0"/>
              </a:spcBef>
              <a:spcAft>
                <a:spcPts val="0"/>
              </a:spcAft>
              <a:buClr>
                <a:srgbClr val="17408B"/>
              </a:buClr>
              <a:buSzPts val="4400"/>
              <a:buFont typeface="Avenir"/>
              <a:buNone/>
            </a:pPr>
            <a:r>
              <a:rPr b="1" i="1" lang="en-US" sz="4400">
                <a:solidFill>
                  <a:srgbClr val="17408B"/>
                </a:solidFill>
                <a:latin typeface="Avenir"/>
                <a:ea typeface="Avenir"/>
                <a:cs typeface="Avenir"/>
                <a:sym typeface="Avenir"/>
              </a:rPr>
              <a:t>Spring 2023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200" name="Shape 200"/>
        <p:cNvGrpSpPr/>
        <p:nvPr/>
      </p:nvGrpSpPr>
      <p:grpSpPr>
        <a:xfrm>
          <a:off x="0" y="0"/>
          <a:ext cx="0" cy="0"/>
          <a:chOff x="0" y="0"/>
          <a:chExt cx="0" cy="0"/>
        </a:xfrm>
      </p:grpSpPr>
      <p:pic>
        <p:nvPicPr>
          <p:cNvPr id="201" name="Google Shape;201;p10"/>
          <p:cNvPicPr preferRelativeResize="0"/>
          <p:nvPr/>
        </p:nvPicPr>
        <p:blipFill rotWithShape="1">
          <a:blip r:embed="rId3">
            <a:alphaModFix/>
          </a:blip>
          <a:srcRect b="0" l="0" r="0" t="0"/>
          <a:stretch/>
        </p:blipFill>
        <p:spPr>
          <a:xfrm>
            <a:off x="6477408" y="5562600"/>
            <a:ext cx="2419703" cy="755904"/>
          </a:xfrm>
          <a:prstGeom prst="rect">
            <a:avLst/>
          </a:prstGeom>
          <a:noFill/>
          <a:ln>
            <a:noFill/>
          </a:ln>
        </p:spPr>
      </p:pic>
      <p:sp>
        <p:nvSpPr>
          <p:cNvPr id="202" name="Google Shape;202;p10"/>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3" name="Google Shape;203;p10"/>
          <p:cNvSpPr txBox="1"/>
          <p:nvPr/>
        </p:nvSpPr>
        <p:spPr>
          <a:xfrm>
            <a:off x="0" y="6376859"/>
            <a:ext cx="53340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    Office of Research</a:t>
            </a:r>
            <a:endParaRPr/>
          </a:p>
        </p:txBody>
      </p:sp>
      <p:sp>
        <p:nvSpPr>
          <p:cNvPr id="204" name="Google Shape;204;p10"/>
          <p:cNvSpPr txBox="1"/>
          <p:nvPr>
            <p:ph type="title"/>
          </p:nvPr>
        </p:nvSpPr>
        <p:spPr>
          <a:xfrm>
            <a:off x="457200" y="0"/>
            <a:ext cx="8229600" cy="110305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17408B"/>
              </a:buClr>
              <a:buSzPts val="4400"/>
              <a:buFont typeface="Calibri"/>
              <a:buNone/>
            </a:pPr>
            <a:r>
              <a:rPr b="1" lang="en-US">
                <a:solidFill>
                  <a:srgbClr val="17408B"/>
                </a:solidFill>
              </a:rPr>
              <a:t>Next Steps 2024</a:t>
            </a:r>
            <a:endParaRPr/>
          </a:p>
        </p:txBody>
      </p:sp>
      <p:sp>
        <p:nvSpPr>
          <p:cNvPr id="205" name="Google Shape;205;p10"/>
          <p:cNvSpPr txBox="1"/>
          <p:nvPr/>
        </p:nvSpPr>
        <p:spPr>
          <a:xfrm>
            <a:off x="457150" y="1049425"/>
            <a:ext cx="82296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US" sz="2500">
                <a:solidFill>
                  <a:schemeClr val="dk1"/>
                </a:solidFill>
                <a:latin typeface="Calibri"/>
                <a:ea typeface="Calibri"/>
                <a:cs typeface="Calibri"/>
                <a:sym typeface="Calibri"/>
              </a:rPr>
              <a:t>Create a department safety plan, which may include:</a:t>
            </a:r>
            <a:endParaRPr sz="2500">
              <a:solidFill>
                <a:schemeClr val="dk1"/>
              </a:solidFill>
              <a:latin typeface="Calibri"/>
              <a:ea typeface="Calibri"/>
              <a:cs typeface="Calibri"/>
              <a:sym typeface="Calibri"/>
            </a:endParaRPr>
          </a:p>
        </p:txBody>
      </p:sp>
      <p:sp>
        <p:nvSpPr>
          <p:cNvPr id="206" name="Google Shape;206;p10"/>
          <p:cNvSpPr txBox="1"/>
          <p:nvPr/>
        </p:nvSpPr>
        <p:spPr>
          <a:xfrm>
            <a:off x="457200" y="1488400"/>
            <a:ext cx="8229600" cy="569400"/>
          </a:xfrm>
          <a:prstGeom prst="rect">
            <a:avLst/>
          </a:prstGeom>
          <a:noFill/>
          <a:ln>
            <a:noFill/>
          </a:ln>
        </p:spPr>
        <p:txBody>
          <a:bodyPr anchorCtr="0" anchor="t" bIns="91425" lIns="91425" spcFirstLastPara="1" rIns="91425" wrap="square" tIns="91425">
            <a:spAutoFit/>
          </a:bodyPr>
          <a:lstStyle/>
          <a:p>
            <a:pPr indent="-387350" lvl="0" marL="457200" rtl="0" algn="l">
              <a:spcBef>
                <a:spcPts val="560"/>
              </a:spcBef>
              <a:spcAft>
                <a:spcPts val="0"/>
              </a:spcAft>
              <a:buClr>
                <a:schemeClr val="dk1"/>
              </a:buClr>
              <a:buSzPts val="2500"/>
              <a:buFont typeface="Calibri"/>
              <a:buChar char="●"/>
            </a:pPr>
            <a:r>
              <a:rPr lang="en-US" sz="2500">
                <a:solidFill>
                  <a:schemeClr val="dk1"/>
                </a:solidFill>
                <a:latin typeface="Calibri"/>
                <a:ea typeface="Calibri"/>
                <a:cs typeface="Calibri"/>
                <a:sym typeface="Calibri"/>
              </a:rPr>
              <a:t>Hazardous materials </a:t>
            </a:r>
            <a:endParaRPr>
              <a:latin typeface="Calibri"/>
              <a:ea typeface="Calibri"/>
              <a:cs typeface="Calibri"/>
              <a:sym typeface="Calibri"/>
            </a:endParaRPr>
          </a:p>
        </p:txBody>
      </p:sp>
      <p:sp>
        <p:nvSpPr>
          <p:cNvPr id="207" name="Google Shape;207;p10"/>
          <p:cNvSpPr txBox="1"/>
          <p:nvPr/>
        </p:nvSpPr>
        <p:spPr>
          <a:xfrm>
            <a:off x="457325" y="1937650"/>
            <a:ext cx="8229600" cy="785100"/>
          </a:xfrm>
          <a:prstGeom prst="rect">
            <a:avLst/>
          </a:prstGeom>
          <a:noFill/>
          <a:ln>
            <a:noFill/>
          </a:ln>
        </p:spPr>
        <p:txBody>
          <a:bodyPr anchorCtr="0" anchor="t" bIns="91425" lIns="91425" spcFirstLastPara="1" rIns="91425" wrap="square" tIns="91425">
            <a:spAutoFit/>
          </a:bodyPr>
          <a:lstStyle/>
          <a:p>
            <a:pPr indent="-387350" lvl="0" marL="457200" rtl="0" algn="l">
              <a:spcBef>
                <a:spcPts val="560"/>
              </a:spcBef>
              <a:spcAft>
                <a:spcPts val="0"/>
              </a:spcAft>
              <a:buClr>
                <a:schemeClr val="dk1"/>
              </a:buClr>
              <a:buSzPts val="2500"/>
              <a:buFont typeface="Calibri"/>
              <a:buChar char="●"/>
            </a:pPr>
            <a:r>
              <a:rPr lang="en-US" sz="2500">
                <a:solidFill>
                  <a:schemeClr val="dk1"/>
                </a:solidFill>
                <a:latin typeface="Calibri"/>
                <a:ea typeface="Calibri"/>
                <a:cs typeface="Calibri"/>
                <a:sym typeface="Calibri"/>
              </a:rPr>
              <a:t>Hazardous equipment</a:t>
            </a:r>
            <a:endParaRPr sz="2500">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
        <p:nvSpPr>
          <p:cNvPr id="208" name="Google Shape;208;p10"/>
          <p:cNvSpPr txBox="1"/>
          <p:nvPr/>
        </p:nvSpPr>
        <p:spPr>
          <a:xfrm>
            <a:off x="457150" y="2366950"/>
            <a:ext cx="8229600" cy="569400"/>
          </a:xfrm>
          <a:prstGeom prst="rect">
            <a:avLst/>
          </a:prstGeom>
          <a:noFill/>
          <a:ln>
            <a:noFill/>
          </a:ln>
        </p:spPr>
        <p:txBody>
          <a:bodyPr anchorCtr="0" anchor="t" bIns="91425" lIns="91425" spcFirstLastPara="1" rIns="91425" wrap="square" tIns="91425">
            <a:spAutoFit/>
          </a:bodyPr>
          <a:lstStyle/>
          <a:p>
            <a:pPr indent="-387350" lvl="0" marL="457200" rtl="0" algn="l">
              <a:spcBef>
                <a:spcPts val="560"/>
              </a:spcBef>
              <a:spcAft>
                <a:spcPts val="0"/>
              </a:spcAft>
              <a:buClr>
                <a:schemeClr val="dk1"/>
              </a:buClr>
              <a:buSzPts val="2500"/>
              <a:buFont typeface="Calibri"/>
              <a:buChar char="●"/>
            </a:pPr>
            <a:r>
              <a:rPr lang="en-US" sz="2500">
                <a:solidFill>
                  <a:schemeClr val="dk1"/>
                </a:solidFill>
                <a:latin typeface="Calibri"/>
                <a:ea typeface="Calibri"/>
                <a:cs typeface="Calibri"/>
                <a:sym typeface="Calibri"/>
              </a:rPr>
              <a:t>Hazardous operations</a:t>
            </a:r>
            <a:endParaRPr sz="2500">
              <a:solidFill>
                <a:schemeClr val="dk1"/>
              </a:solidFill>
              <a:latin typeface="Calibri"/>
              <a:ea typeface="Calibri"/>
              <a:cs typeface="Calibri"/>
              <a:sym typeface="Calibri"/>
            </a:endParaRPr>
          </a:p>
        </p:txBody>
      </p:sp>
      <p:sp>
        <p:nvSpPr>
          <p:cNvPr id="209" name="Google Shape;209;p10"/>
          <p:cNvSpPr txBox="1"/>
          <p:nvPr/>
        </p:nvSpPr>
        <p:spPr>
          <a:xfrm>
            <a:off x="457250" y="2842825"/>
            <a:ext cx="8229600" cy="569400"/>
          </a:xfrm>
          <a:prstGeom prst="rect">
            <a:avLst/>
          </a:prstGeom>
          <a:noFill/>
          <a:ln>
            <a:noFill/>
          </a:ln>
        </p:spPr>
        <p:txBody>
          <a:bodyPr anchorCtr="0" anchor="t" bIns="91425" lIns="91425" spcFirstLastPara="1" rIns="91425" wrap="square" tIns="91425">
            <a:spAutoFit/>
          </a:bodyPr>
          <a:lstStyle/>
          <a:p>
            <a:pPr indent="-387350" lvl="0" marL="457200" rtl="0" algn="l">
              <a:spcBef>
                <a:spcPts val="560"/>
              </a:spcBef>
              <a:spcAft>
                <a:spcPts val="0"/>
              </a:spcAft>
              <a:buClr>
                <a:schemeClr val="dk1"/>
              </a:buClr>
              <a:buSzPts val="2500"/>
              <a:buFont typeface="Calibri"/>
              <a:buChar char="●"/>
            </a:pPr>
            <a:r>
              <a:rPr lang="en-US" sz="2500">
                <a:solidFill>
                  <a:schemeClr val="dk1"/>
                </a:solidFill>
                <a:latin typeface="Calibri"/>
                <a:ea typeface="Calibri"/>
                <a:cs typeface="Calibri"/>
                <a:sym typeface="Calibri"/>
              </a:rPr>
              <a:t>Electrical safety</a:t>
            </a:r>
            <a:endParaRPr sz="2500">
              <a:solidFill>
                <a:schemeClr val="dk1"/>
              </a:solidFill>
              <a:latin typeface="Calibri"/>
              <a:ea typeface="Calibri"/>
              <a:cs typeface="Calibri"/>
              <a:sym typeface="Calibri"/>
            </a:endParaRPr>
          </a:p>
        </p:txBody>
      </p:sp>
      <p:sp>
        <p:nvSpPr>
          <p:cNvPr id="210" name="Google Shape;210;p10"/>
          <p:cNvSpPr txBox="1"/>
          <p:nvPr/>
        </p:nvSpPr>
        <p:spPr>
          <a:xfrm>
            <a:off x="457200" y="3329900"/>
            <a:ext cx="8229600" cy="569400"/>
          </a:xfrm>
          <a:prstGeom prst="rect">
            <a:avLst/>
          </a:prstGeom>
          <a:noFill/>
          <a:ln>
            <a:noFill/>
          </a:ln>
        </p:spPr>
        <p:txBody>
          <a:bodyPr anchorCtr="0" anchor="t" bIns="91425" lIns="91425" spcFirstLastPara="1" rIns="91425" wrap="square" tIns="91425">
            <a:spAutoFit/>
          </a:bodyPr>
          <a:lstStyle/>
          <a:p>
            <a:pPr indent="-387350" lvl="0" marL="457200" rtl="0" algn="l">
              <a:spcBef>
                <a:spcPts val="560"/>
              </a:spcBef>
              <a:spcAft>
                <a:spcPts val="0"/>
              </a:spcAft>
              <a:buClr>
                <a:schemeClr val="dk1"/>
              </a:buClr>
              <a:buSzPts val="2500"/>
              <a:buFont typeface="Calibri"/>
              <a:buChar char="●"/>
            </a:pPr>
            <a:r>
              <a:rPr lang="en-US" sz="2500">
                <a:solidFill>
                  <a:schemeClr val="dk1"/>
                </a:solidFill>
                <a:latin typeface="Calibri"/>
                <a:ea typeface="Calibri"/>
                <a:cs typeface="Calibri"/>
                <a:sym typeface="Calibri"/>
              </a:rPr>
              <a:t>Create a department specific safety training matrix</a:t>
            </a:r>
            <a:endParaRPr>
              <a:latin typeface="Calibri"/>
              <a:ea typeface="Calibri"/>
              <a:cs typeface="Calibri"/>
              <a:sym typeface="Calibri"/>
            </a:endParaRPr>
          </a:p>
        </p:txBody>
      </p:sp>
      <p:sp>
        <p:nvSpPr>
          <p:cNvPr id="211" name="Google Shape;211;p10"/>
          <p:cNvSpPr txBox="1"/>
          <p:nvPr/>
        </p:nvSpPr>
        <p:spPr>
          <a:xfrm>
            <a:off x="457025" y="3768775"/>
            <a:ext cx="8229600" cy="569400"/>
          </a:xfrm>
          <a:prstGeom prst="rect">
            <a:avLst/>
          </a:prstGeom>
          <a:noFill/>
          <a:ln>
            <a:noFill/>
          </a:ln>
        </p:spPr>
        <p:txBody>
          <a:bodyPr anchorCtr="0" anchor="t" bIns="91425" lIns="91425" spcFirstLastPara="1" rIns="91425" wrap="square" tIns="91425">
            <a:spAutoFit/>
          </a:bodyPr>
          <a:lstStyle/>
          <a:p>
            <a:pPr indent="-387350" lvl="0" marL="457200" rtl="0" algn="l">
              <a:spcBef>
                <a:spcPts val="560"/>
              </a:spcBef>
              <a:spcAft>
                <a:spcPts val="0"/>
              </a:spcAft>
              <a:buClr>
                <a:schemeClr val="dk1"/>
              </a:buClr>
              <a:buSzPts val="2500"/>
              <a:buFont typeface="Calibri"/>
              <a:buChar char="●"/>
            </a:pPr>
            <a:r>
              <a:rPr lang="en-US" sz="2500">
                <a:solidFill>
                  <a:schemeClr val="dk1"/>
                </a:solidFill>
                <a:latin typeface="Calibri"/>
                <a:ea typeface="Calibri"/>
                <a:cs typeface="Calibri"/>
                <a:sym typeface="Calibri"/>
              </a:rPr>
              <a:t>Enhance the safety culture in your department </a:t>
            </a:r>
            <a:endParaRPr sz="25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1000"/>
                                        <p:tgtEl>
                                          <p:spTgt spid="2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1000"/>
                                        <p:tgtEl>
                                          <p:spTgt spid="2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1000"/>
                                        <p:tgtEl>
                                          <p:spTgt spid="2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1000"/>
                                        <p:tgtEl>
                                          <p:spTgt spid="2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1000"/>
                                        <p:tgtEl>
                                          <p:spTgt spid="2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1000"/>
                                        <p:tgtEl>
                                          <p:spTgt spid="2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1000"/>
                                        <p:tgtEl>
                                          <p:spTgt spid="2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215" name="Shape 215"/>
        <p:cNvGrpSpPr/>
        <p:nvPr/>
      </p:nvGrpSpPr>
      <p:grpSpPr>
        <a:xfrm>
          <a:off x="0" y="0"/>
          <a:ext cx="0" cy="0"/>
          <a:chOff x="0" y="0"/>
          <a:chExt cx="0" cy="0"/>
        </a:xfrm>
      </p:grpSpPr>
      <p:pic>
        <p:nvPicPr>
          <p:cNvPr id="216" name="Google Shape;216;p11"/>
          <p:cNvPicPr preferRelativeResize="0"/>
          <p:nvPr/>
        </p:nvPicPr>
        <p:blipFill rotWithShape="1">
          <a:blip r:embed="rId3">
            <a:alphaModFix/>
          </a:blip>
          <a:srcRect b="0" l="0" r="0" t="0"/>
          <a:stretch/>
        </p:blipFill>
        <p:spPr>
          <a:xfrm>
            <a:off x="6477408" y="5562600"/>
            <a:ext cx="2419703" cy="755904"/>
          </a:xfrm>
          <a:prstGeom prst="rect">
            <a:avLst/>
          </a:prstGeom>
          <a:noFill/>
          <a:ln>
            <a:noFill/>
          </a:ln>
        </p:spPr>
      </p:pic>
      <p:sp>
        <p:nvSpPr>
          <p:cNvPr id="217" name="Google Shape;217;p11"/>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8" name="Google Shape;218;p11"/>
          <p:cNvSpPr txBox="1"/>
          <p:nvPr/>
        </p:nvSpPr>
        <p:spPr>
          <a:xfrm>
            <a:off x="1" y="6396335"/>
            <a:ext cx="493116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    Office of Research</a:t>
            </a:r>
            <a:endParaRPr/>
          </a:p>
        </p:txBody>
      </p:sp>
      <p:sp>
        <p:nvSpPr>
          <p:cNvPr id="219" name="Google Shape;219;p11"/>
          <p:cNvSpPr txBox="1"/>
          <p:nvPr>
            <p:ph type="title"/>
          </p:nvPr>
        </p:nvSpPr>
        <p:spPr>
          <a:xfrm>
            <a:off x="457200" y="76200"/>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003C99"/>
              </a:buClr>
              <a:buSzPct val="100000"/>
              <a:buFont typeface="Calibri"/>
              <a:buNone/>
            </a:pPr>
            <a:r>
              <a:rPr b="1" lang="en-US">
                <a:solidFill>
                  <a:srgbClr val="003C99"/>
                </a:solidFill>
              </a:rPr>
              <a:t>Questions, Comments, or Concerns?</a:t>
            </a:r>
            <a:endParaRPr/>
          </a:p>
        </p:txBody>
      </p:sp>
      <p:sp>
        <p:nvSpPr>
          <p:cNvPr id="220" name="Google Shape;220;p11"/>
          <p:cNvSpPr txBox="1"/>
          <p:nvPr>
            <p:ph idx="1" type="body"/>
          </p:nvPr>
        </p:nvSpPr>
        <p:spPr>
          <a:xfrm>
            <a:off x="457200" y="1600200"/>
            <a:ext cx="8229600" cy="1499700"/>
          </a:xfrm>
          <a:prstGeom prst="rect">
            <a:avLst/>
          </a:prstGeom>
          <a:noFill/>
          <a:ln>
            <a:noFill/>
          </a:ln>
        </p:spPr>
        <p:txBody>
          <a:bodyPr anchorCtr="0" anchor="t" bIns="45700" lIns="91425" spcFirstLastPara="1" rIns="91425" wrap="square" tIns="45700">
            <a:normAutofit fontScale="25000" lnSpcReduction="20000"/>
          </a:bodyPr>
          <a:lstStyle/>
          <a:p>
            <a:pPr indent="0" lvl="0" marL="187960" rtl="0" algn="ctr">
              <a:spcBef>
                <a:spcPts val="592"/>
              </a:spcBef>
              <a:spcAft>
                <a:spcPts val="0"/>
              </a:spcAft>
              <a:buClr>
                <a:schemeClr val="dk1"/>
              </a:buClr>
              <a:buSzPct val="31455"/>
              <a:buNone/>
            </a:pPr>
            <a:r>
              <a:rPr lang="en-US" sz="10173"/>
              <a:t>Please contact NMT’s HAZMAT and Lab Safety Specialist with any questions, comments, or concerns regarding Hazardous Waste and/or Laboratory Safety.</a:t>
            </a:r>
            <a:endParaRPr sz="10173"/>
          </a:p>
          <a:p>
            <a:pPr indent="0" lvl="0" marL="187960" rtl="0" algn="l">
              <a:spcBef>
                <a:spcPts val="592"/>
              </a:spcBef>
              <a:spcAft>
                <a:spcPts val="0"/>
              </a:spcAft>
              <a:buClr>
                <a:schemeClr val="dk1"/>
              </a:buClr>
              <a:buSzPct val="31455"/>
              <a:buNone/>
            </a:pPr>
            <a:r>
              <a:t/>
            </a:r>
            <a:endParaRPr sz="10173"/>
          </a:p>
          <a:p>
            <a:pPr indent="0" lvl="0" marL="187960" rtl="0" algn="l">
              <a:spcBef>
                <a:spcPts val="592"/>
              </a:spcBef>
              <a:spcAft>
                <a:spcPts val="0"/>
              </a:spcAft>
              <a:buClr>
                <a:schemeClr val="dk1"/>
              </a:buClr>
              <a:buSzPct val="100000"/>
              <a:buNone/>
            </a:pPr>
            <a:r>
              <a:t/>
            </a:r>
            <a:endParaRPr/>
          </a:p>
          <a:p>
            <a:pPr indent="-154940" lvl="0" marL="342900" rtl="0" algn="l">
              <a:spcBef>
                <a:spcPts val="592"/>
              </a:spcBef>
              <a:spcAft>
                <a:spcPts val="0"/>
              </a:spcAft>
              <a:buClr>
                <a:schemeClr val="dk1"/>
              </a:buClr>
              <a:buSzPct val="100000"/>
              <a:buNone/>
            </a:pPr>
            <a:r>
              <a:t/>
            </a:r>
            <a:endParaRPr/>
          </a:p>
        </p:txBody>
      </p:sp>
      <p:sp>
        <p:nvSpPr>
          <p:cNvPr id="221" name="Google Shape;221;p11"/>
          <p:cNvSpPr txBox="1"/>
          <p:nvPr/>
        </p:nvSpPr>
        <p:spPr>
          <a:xfrm>
            <a:off x="457200" y="3147825"/>
            <a:ext cx="8229600" cy="210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500">
                <a:latin typeface="Calibri"/>
                <a:ea typeface="Calibri"/>
                <a:cs typeface="Calibri"/>
                <a:sym typeface="Calibri"/>
              </a:rPr>
              <a:t>HAZMAT and Lab Safety Specialist: Benjamin Thomas</a:t>
            </a:r>
            <a:endParaRPr sz="2500">
              <a:latin typeface="Calibri"/>
              <a:ea typeface="Calibri"/>
              <a:cs typeface="Calibri"/>
              <a:sym typeface="Calibri"/>
            </a:endParaRPr>
          </a:p>
          <a:p>
            <a:pPr indent="0" lvl="0" marL="0" rtl="0" algn="l">
              <a:spcBef>
                <a:spcPts val="0"/>
              </a:spcBef>
              <a:spcAft>
                <a:spcPts val="0"/>
              </a:spcAft>
              <a:buNone/>
            </a:pPr>
            <a:r>
              <a:t/>
            </a:r>
            <a:endParaRPr sz="2500">
              <a:latin typeface="Calibri"/>
              <a:ea typeface="Calibri"/>
              <a:cs typeface="Calibri"/>
              <a:sym typeface="Calibri"/>
            </a:endParaRPr>
          </a:p>
          <a:p>
            <a:pPr indent="0" lvl="0" marL="0" rtl="0" algn="l">
              <a:spcBef>
                <a:spcPts val="0"/>
              </a:spcBef>
              <a:spcAft>
                <a:spcPts val="0"/>
              </a:spcAft>
              <a:buNone/>
            </a:pPr>
            <a:r>
              <a:rPr lang="en-US" sz="2500">
                <a:latin typeface="Calibri"/>
                <a:ea typeface="Calibri"/>
                <a:cs typeface="Calibri"/>
                <a:sym typeface="Calibri"/>
              </a:rPr>
              <a:t>Phone: 575-517-0646</a:t>
            </a:r>
            <a:endParaRPr sz="2500">
              <a:latin typeface="Calibri"/>
              <a:ea typeface="Calibri"/>
              <a:cs typeface="Calibri"/>
              <a:sym typeface="Calibri"/>
            </a:endParaRPr>
          </a:p>
          <a:p>
            <a:pPr indent="0" lvl="0" marL="0" rtl="0" algn="l">
              <a:spcBef>
                <a:spcPts val="0"/>
              </a:spcBef>
              <a:spcAft>
                <a:spcPts val="0"/>
              </a:spcAft>
              <a:buNone/>
            </a:pPr>
            <a:r>
              <a:t/>
            </a:r>
            <a:endParaRPr sz="2500">
              <a:latin typeface="Calibri"/>
              <a:ea typeface="Calibri"/>
              <a:cs typeface="Calibri"/>
              <a:sym typeface="Calibri"/>
            </a:endParaRPr>
          </a:p>
          <a:p>
            <a:pPr indent="0" lvl="0" marL="0" rtl="0" algn="l">
              <a:spcBef>
                <a:spcPts val="0"/>
              </a:spcBef>
              <a:spcAft>
                <a:spcPts val="0"/>
              </a:spcAft>
              <a:buNone/>
            </a:pPr>
            <a:r>
              <a:rPr lang="en-US" sz="2500">
                <a:latin typeface="Calibri"/>
                <a:ea typeface="Calibri"/>
                <a:cs typeface="Calibri"/>
                <a:sym typeface="Calibri"/>
              </a:rPr>
              <a:t>Email: </a:t>
            </a:r>
            <a:r>
              <a:rPr lang="en-US" sz="2500" u="sng">
                <a:solidFill>
                  <a:schemeClr val="hlink"/>
                </a:solidFill>
                <a:latin typeface="Calibri"/>
                <a:ea typeface="Calibri"/>
                <a:cs typeface="Calibri"/>
                <a:sym typeface="Calibri"/>
                <a:hlinkClick r:id="rId4"/>
              </a:rPr>
              <a:t>ben.thomas@nmt.edu</a:t>
            </a:r>
            <a:r>
              <a:rPr lang="en-US" sz="2500">
                <a:latin typeface="Calibri"/>
                <a:ea typeface="Calibri"/>
                <a:cs typeface="Calibri"/>
                <a:sym typeface="Calibri"/>
              </a:rPr>
              <a:t> or </a:t>
            </a:r>
            <a:r>
              <a:rPr lang="en-US" sz="2500" u="sng">
                <a:solidFill>
                  <a:schemeClr val="hlink"/>
                </a:solidFill>
                <a:latin typeface="Calibri"/>
                <a:ea typeface="Calibri"/>
                <a:cs typeface="Calibri"/>
                <a:sym typeface="Calibri"/>
                <a:hlinkClick r:id="rId5"/>
              </a:rPr>
              <a:t>hazmat@nmt.edu</a:t>
            </a:r>
            <a:r>
              <a:rPr lang="en-US" sz="2500">
                <a:latin typeface="Calibri"/>
                <a:ea typeface="Calibri"/>
                <a:cs typeface="Calibri"/>
                <a:sym typeface="Calibri"/>
              </a:rPr>
              <a:t> </a:t>
            </a:r>
            <a:endParaRPr sz="2500">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1000"/>
                                        <p:tgtEl>
                                          <p:spTgt spid="220"/>
                                        </p:tgtEl>
                                      </p:cBhvr>
                                    </p:animEffect>
                                  </p:childTnLst>
                                </p:cTn>
                              </p:par>
                              <p:par>
                                <p:cTn fill="hold" nodeType="with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1000"/>
                                        <p:tgtEl>
                                          <p:spTgt spid="2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97" name="Shape 97"/>
        <p:cNvGrpSpPr/>
        <p:nvPr/>
      </p:nvGrpSpPr>
      <p:grpSpPr>
        <a:xfrm>
          <a:off x="0" y="0"/>
          <a:ext cx="0" cy="0"/>
          <a:chOff x="0" y="0"/>
          <a:chExt cx="0" cy="0"/>
        </a:xfrm>
      </p:grpSpPr>
      <p:sp>
        <p:nvSpPr>
          <p:cNvPr id="98" name="Google Shape;98;p2"/>
          <p:cNvSpPr txBox="1"/>
          <p:nvPr>
            <p:ph type="title"/>
          </p:nvPr>
        </p:nvSpPr>
        <p:spPr>
          <a:xfrm>
            <a:off x="457200" y="274638"/>
            <a:ext cx="8229600" cy="16303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003C99"/>
              </a:buClr>
              <a:buSzPts val="4400"/>
              <a:buFont typeface="Calibri"/>
              <a:buNone/>
            </a:pPr>
            <a:r>
              <a:rPr b="1" lang="en-US">
                <a:solidFill>
                  <a:srgbClr val="003C99"/>
                </a:solidFill>
              </a:rPr>
              <a:t>Who is Responsible for Safety?</a:t>
            </a:r>
            <a:endParaRPr/>
          </a:p>
        </p:txBody>
      </p:sp>
      <p:sp>
        <p:nvSpPr>
          <p:cNvPr id="99" name="Google Shape;99;p2"/>
          <p:cNvSpPr txBox="1"/>
          <p:nvPr>
            <p:ph idx="1" type="body"/>
          </p:nvPr>
        </p:nvSpPr>
        <p:spPr>
          <a:xfrm>
            <a:off x="457200" y="1590250"/>
            <a:ext cx="8229600" cy="679800"/>
          </a:xfrm>
          <a:prstGeom prst="rect">
            <a:avLst/>
          </a:prstGeom>
          <a:noFill/>
          <a:ln>
            <a:noFill/>
          </a:ln>
        </p:spPr>
        <p:txBody>
          <a:bodyPr anchorCtr="0" anchor="t" bIns="45700" lIns="91425" spcFirstLastPara="1" rIns="91425" wrap="square" tIns="45700">
            <a:normAutofit fontScale="25000" lnSpcReduction="20000"/>
          </a:bodyPr>
          <a:lstStyle/>
          <a:p>
            <a:pPr indent="0" lvl="0" marL="0" rtl="0" algn="ctr">
              <a:spcBef>
                <a:spcPts val="0"/>
              </a:spcBef>
              <a:spcAft>
                <a:spcPts val="0"/>
              </a:spcAft>
              <a:buNone/>
            </a:pPr>
            <a:r>
              <a:rPr lang="en-US" sz="17480"/>
              <a:t>Everyone!</a:t>
            </a:r>
            <a:endParaRPr sz="17080"/>
          </a:p>
          <a:p>
            <a:pPr indent="0" lvl="0" marL="0" rtl="0" algn="l">
              <a:spcBef>
                <a:spcPts val="720"/>
              </a:spcBef>
              <a:spcAft>
                <a:spcPts val="0"/>
              </a:spcAft>
              <a:buNone/>
            </a:pPr>
            <a:r>
              <a:t/>
            </a:r>
            <a:endParaRPr/>
          </a:p>
          <a:p>
            <a:pPr indent="-139700" lvl="0" marL="342900" rtl="0" algn="l">
              <a:spcBef>
                <a:spcPts val="640"/>
              </a:spcBef>
              <a:spcAft>
                <a:spcPts val="0"/>
              </a:spcAft>
              <a:buClr>
                <a:schemeClr val="dk1"/>
              </a:buClr>
              <a:buSzPct val="100000"/>
              <a:buNone/>
            </a:pPr>
            <a:r>
              <a:t/>
            </a:r>
            <a:endParaRPr/>
          </a:p>
        </p:txBody>
      </p:sp>
      <p:pic>
        <p:nvPicPr>
          <p:cNvPr id="100" name="Google Shape;100;p2"/>
          <p:cNvPicPr preferRelativeResize="0"/>
          <p:nvPr/>
        </p:nvPicPr>
        <p:blipFill rotWithShape="1">
          <a:blip r:embed="rId3">
            <a:alphaModFix/>
          </a:blip>
          <a:srcRect b="0" l="0" r="0" t="0"/>
          <a:stretch/>
        </p:blipFill>
        <p:spPr>
          <a:xfrm>
            <a:off x="6477408" y="5562600"/>
            <a:ext cx="2419703" cy="755904"/>
          </a:xfrm>
          <a:prstGeom prst="rect">
            <a:avLst/>
          </a:prstGeom>
          <a:noFill/>
          <a:ln>
            <a:noFill/>
          </a:ln>
        </p:spPr>
      </p:pic>
      <p:sp>
        <p:nvSpPr>
          <p:cNvPr id="101" name="Google Shape;101;p2"/>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2" name="Google Shape;102;p2"/>
          <p:cNvSpPr txBox="1"/>
          <p:nvPr/>
        </p:nvSpPr>
        <p:spPr>
          <a:xfrm>
            <a:off x="237066" y="6396335"/>
            <a:ext cx="25017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Office of Research</a:t>
            </a:r>
            <a:endParaRPr/>
          </a:p>
        </p:txBody>
      </p:sp>
      <p:sp>
        <p:nvSpPr>
          <p:cNvPr id="103" name="Google Shape;103;p2"/>
          <p:cNvSpPr txBox="1"/>
          <p:nvPr/>
        </p:nvSpPr>
        <p:spPr>
          <a:xfrm>
            <a:off x="610500" y="2155975"/>
            <a:ext cx="8076300" cy="3509400"/>
          </a:xfrm>
          <a:prstGeom prst="rect">
            <a:avLst/>
          </a:prstGeom>
          <a:noFill/>
          <a:ln>
            <a:noFill/>
          </a:ln>
        </p:spPr>
        <p:txBody>
          <a:bodyPr anchorCtr="0" anchor="t" bIns="91425" lIns="91425" spcFirstLastPara="1" rIns="91425" wrap="square" tIns="91425">
            <a:spAutoFit/>
          </a:bodyPr>
          <a:lstStyle/>
          <a:p>
            <a:pPr indent="0" lvl="0" marL="0" rtl="0" algn="ctr">
              <a:spcBef>
                <a:spcPts val="720"/>
              </a:spcBef>
              <a:spcAft>
                <a:spcPts val="0"/>
              </a:spcAft>
              <a:buClr>
                <a:schemeClr val="dk1"/>
              </a:buClr>
              <a:buSzPts val="1100"/>
              <a:buFont typeface="Arial"/>
              <a:buNone/>
            </a:pPr>
            <a:r>
              <a:rPr lang="en-US" sz="3600">
                <a:solidFill>
                  <a:schemeClr val="dk1"/>
                </a:solidFill>
                <a:latin typeface="Calibri"/>
                <a:ea typeface="Calibri"/>
                <a:cs typeface="Calibri"/>
                <a:sym typeface="Calibri"/>
              </a:rPr>
              <a:t>Safety is the responsibility of everyone on campus! Everyone from the Board of Regents, to the Division Directors and Department Chairs, to lab technicians and students. Good safety practices involve the entire community! </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99"/>
                                        </p:tgtEl>
                                        <p:attrNameLst>
                                          <p:attrName>style.visibility</p:attrName>
                                        </p:attrNameLst>
                                      </p:cBhvr>
                                      <p:to>
                                        <p:strVal val="visible"/>
                                      </p:to>
                                    </p:set>
                                    <p:anim calcmode="lin" valueType="num">
                                      <p:cBhvr additive="base">
                                        <p:cTn dur="1000"/>
                                        <p:tgtEl>
                                          <p:spTgt spid="99"/>
                                        </p:tgtEl>
                                        <p:attrNameLst>
                                          <p:attrName>ppt_w</p:attrName>
                                        </p:attrNameLst>
                                      </p:cBhvr>
                                      <p:tavLst>
                                        <p:tav fmla="" tm="0">
                                          <p:val>
                                            <p:strVal val="0"/>
                                          </p:val>
                                        </p:tav>
                                        <p:tav fmla="" tm="100000">
                                          <p:val>
                                            <p:strVal val="#ppt_w"/>
                                          </p:val>
                                        </p:tav>
                                      </p:tavLst>
                                    </p:anim>
                                    <p:anim calcmode="lin" valueType="num">
                                      <p:cBhvr additive="base">
                                        <p:cTn dur="1000"/>
                                        <p:tgtEl>
                                          <p:spTgt spid="99"/>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03"/>
                                        </p:tgtEl>
                                        <p:attrNameLst>
                                          <p:attrName>style.visibility</p:attrName>
                                        </p:attrNameLst>
                                      </p:cBhvr>
                                      <p:to>
                                        <p:strVal val="visible"/>
                                      </p:to>
                                    </p:set>
                                    <p:animEffect filter="fade" transition="in">
                                      <p:cBhvr>
                                        <p:cTn dur="1000"/>
                                        <p:tgtEl>
                                          <p:spTgt spid="1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108" name="Shape 108"/>
        <p:cNvGrpSpPr/>
        <p:nvPr/>
      </p:nvGrpSpPr>
      <p:grpSpPr>
        <a:xfrm>
          <a:off x="0" y="0"/>
          <a:ext cx="0" cy="0"/>
          <a:chOff x="0" y="0"/>
          <a:chExt cx="0" cy="0"/>
        </a:xfrm>
      </p:grpSpPr>
      <p:pic>
        <p:nvPicPr>
          <p:cNvPr id="109" name="Google Shape;109;p3"/>
          <p:cNvPicPr preferRelativeResize="0"/>
          <p:nvPr/>
        </p:nvPicPr>
        <p:blipFill rotWithShape="1">
          <a:blip r:embed="rId3">
            <a:alphaModFix/>
          </a:blip>
          <a:srcRect b="0" l="0" r="0" t="0"/>
          <a:stretch/>
        </p:blipFill>
        <p:spPr>
          <a:xfrm>
            <a:off x="6477408" y="5562600"/>
            <a:ext cx="2419703" cy="755904"/>
          </a:xfrm>
          <a:prstGeom prst="rect">
            <a:avLst/>
          </a:prstGeom>
          <a:noFill/>
          <a:ln>
            <a:noFill/>
          </a:ln>
        </p:spPr>
      </p:pic>
      <p:sp>
        <p:nvSpPr>
          <p:cNvPr id="110" name="Google Shape;110;p3"/>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1" name="Google Shape;111;p3"/>
          <p:cNvSpPr txBox="1"/>
          <p:nvPr/>
        </p:nvSpPr>
        <p:spPr>
          <a:xfrm>
            <a:off x="0" y="6376859"/>
            <a:ext cx="53340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    Office of Research</a:t>
            </a:r>
            <a:endParaRPr/>
          </a:p>
        </p:txBody>
      </p:sp>
      <p:sp>
        <p:nvSpPr>
          <p:cNvPr id="112" name="Google Shape;112;p3"/>
          <p:cNvSpPr txBox="1"/>
          <p:nvPr>
            <p:ph type="title"/>
          </p:nvPr>
        </p:nvSpPr>
        <p:spPr>
          <a:xfrm>
            <a:off x="457200" y="0"/>
            <a:ext cx="8229600" cy="141763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17408B"/>
              </a:buClr>
              <a:buSzPts val="4400"/>
              <a:buFont typeface="Calibri"/>
              <a:buNone/>
            </a:pPr>
            <a:r>
              <a:rPr b="1" lang="en-US">
                <a:solidFill>
                  <a:srgbClr val="17408B"/>
                </a:solidFill>
              </a:rPr>
              <a:t>Four Levels of Safety</a:t>
            </a:r>
            <a:endParaRPr/>
          </a:p>
        </p:txBody>
      </p:sp>
      <p:sp>
        <p:nvSpPr>
          <p:cNvPr id="113" name="Google Shape;113;p3"/>
          <p:cNvSpPr txBox="1"/>
          <p:nvPr>
            <p:ph idx="1" type="body"/>
          </p:nvPr>
        </p:nvSpPr>
        <p:spPr>
          <a:xfrm>
            <a:off x="457200" y="1295400"/>
            <a:ext cx="8229600" cy="78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t>Institutional</a:t>
            </a:r>
            <a:r>
              <a:rPr lang="en-US"/>
              <a:t>: Policies, procedures and guidelines </a:t>
            </a:r>
            <a:endParaRPr/>
          </a:p>
          <a:p>
            <a:pPr indent="0" lvl="0" marL="342900" rtl="0" algn="l">
              <a:spcBef>
                <a:spcPts val="720"/>
              </a:spcBef>
              <a:spcAft>
                <a:spcPts val="0"/>
              </a:spcAft>
              <a:buNone/>
            </a:pPr>
            <a:r>
              <a:t/>
            </a:r>
            <a:endParaRPr/>
          </a:p>
        </p:txBody>
      </p:sp>
      <p:sp>
        <p:nvSpPr>
          <p:cNvPr id="114" name="Google Shape;114;p3"/>
          <p:cNvSpPr txBox="1"/>
          <p:nvPr/>
        </p:nvSpPr>
        <p:spPr>
          <a:xfrm>
            <a:off x="457200" y="2080200"/>
            <a:ext cx="8229600" cy="1477500"/>
          </a:xfrm>
          <a:prstGeom prst="rect">
            <a:avLst/>
          </a:prstGeom>
          <a:noFill/>
          <a:ln>
            <a:noFill/>
          </a:ln>
        </p:spPr>
        <p:txBody>
          <a:bodyPr anchorCtr="0" anchor="t" bIns="91425" lIns="91425" spcFirstLastPara="1" rIns="91425" wrap="square" tIns="91425">
            <a:spAutoFit/>
          </a:bodyPr>
          <a:lstStyle/>
          <a:p>
            <a:pPr indent="0" lvl="0" marL="0" rtl="0" algn="l">
              <a:spcBef>
                <a:spcPts val="720"/>
              </a:spcBef>
              <a:spcAft>
                <a:spcPts val="0"/>
              </a:spcAft>
              <a:buNone/>
            </a:pPr>
            <a:r>
              <a:rPr b="1" lang="en-US" sz="3200">
                <a:solidFill>
                  <a:schemeClr val="dk1"/>
                </a:solidFill>
                <a:latin typeface="Calibri"/>
                <a:ea typeface="Calibri"/>
                <a:cs typeface="Calibri"/>
                <a:sym typeface="Calibri"/>
              </a:rPr>
              <a:t>Department*</a:t>
            </a:r>
            <a:r>
              <a:rPr lang="en-US" sz="3200">
                <a:solidFill>
                  <a:schemeClr val="dk1"/>
                </a:solidFill>
                <a:latin typeface="Calibri"/>
                <a:ea typeface="Calibri"/>
                <a:cs typeface="Calibri"/>
                <a:sym typeface="Calibri"/>
              </a:rPr>
              <a:t>: Policies, procedures, and guidelines </a:t>
            </a:r>
            <a:endParaRPr sz="3200">
              <a:solidFill>
                <a:schemeClr val="dk1"/>
              </a:solidFill>
              <a:latin typeface="Calibri"/>
              <a:ea typeface="Calibri"/>
              <a:cs typeface="Calibri"/>
              <a:sym typeface="Calibri"/>
            </a:endParaRPr>
          </a:p>
          <a:p>
            <a:pPr indent="0" lvl="0" marL="342900" rtl="0" algn="l">
              <a:spcBef>
                <a:spcPts val="720"/>
              </a:spcBef>
              <a:spcAft>
                <a:spcPts val="0"/>
              </a:spcAft>
              <a:buNone/>
            </a:pPr>
            <a:r>
              <a:t/>
            </a:r>
            <a:endParaRPr>
              <a:latin typeface="Calibri"/>
              <a:ea typeface="Calibri"/>
              <a:cs typeface="Calibri"/>
              <a:sym typeface="Calibri"/>
            </a:endParaRPr>
          </a:p>
        </p:txBody>
      </p:sp>
      <p:sp>
        <p:nvSpPr>
          <p:cNvPr id="115" name="Google Shape;115;p3"/>
          <p:cNvSpPr txBox="1"/>
          <p:nvPr/>
        </p:nvSpPr>
        <p:spPr>
          <a:xfrm>
            <a:off x="457200" y="3276375"/>
            <a:ext cx="8229600" cy="1754700"/>
          </a:xfrm>
          <a:prstGeom prst="rect">
            <a:avLst/>
          </a:prstGeom>
          <a:noFill/>
          <a:ln>
            <a:noFill/>
          </a:ln>
        </p:spPr>
        <p:txBody>
          <a:bodyPr anchorCtr="0" anchor="t" bIns="91425" lIns="91425" spcFirstLastPara="1" rIns="91425" wrap="square" tIns="91425">
            <a:spAutoFit/>
          </a:bodyPr>
          <a:lstStyle/>
          <a:p>
            <a:pPr indent="0" lvl="0" marL="0" rtl="0" algn="l">
              <a:spcBef>
                <a:spcPts val="720"/>
              </a:spcBef>
              <a:spcAft>
                <a:spcPts val="0"/>
              </a:spcAft>
              <a:buNone/>
            </a:pPr>
            <a:r>
              <a:rPr b="1" lang="en-US" sz="3200">
                <a:solidFill>
                  <a:schemeClr val="dk1"/>
                </a:solidFill>
                <a:latin typeface="Calibri"/>
                <a:ea typeface="Calibri"/>
                <a:cs typeface="Calibri"/>
                <a:sym typeface="Calibri"/>
              </a:rPr>
              <a:t>Laboratory</a:t>
            </a:r>
            <a:r>
              <a:rPr lang="en-US" sz="3200">
                <a:solidFill>
                  <a:schemeClr val="dk1"/>
                </a:solidFill>
                <a:latin typeface="Calibri"/>
                <a:ea typeface="Calibri"/>
                <a:cs typeface="Calibri"/>
                <a:sym typeface="Calibri"/>
              </a:rPr>
              <a:t>: Training matrices, standard operating procedures, PPE</a:t>
            </a:r>
            <a:endParaRPr sz="3200">
              <a:solidFill>
                <a:schemeClr val="dk1"/>
              </a:solidFill>
              <a:latin typeface="Calibri"/>
              <a:ea typeface="Calibri"/>
              <a:cs typeface="Calibri"/>
              <a:sym typeface="Calibri"/>
            </a:endParaRPr>
          </a:p>
          <a:p>
            <a:pPr indent="0" lvl="0" marL="342900" rtl="0" algn="l">
              <a:spcBef>
                <a:spcPts val="720"/>
              </a:spcBef>
              <a:spcAft>
                <a:spcPts val="0"/>
              </a:spcAft>
              <a:buNone/>
            </a:pPr>
            <a:r>
              <a:t/>
            </a:r>
            <a:endParaRPr sz="3200"/>
          </a:p>
        </p:txBody>
      </p:sp>
      <p:sp>
        <p:nvSpPr>
          <p:cNvPr id="116" name="Google Shape;116;p3"/>
          <p:cNvSpPr txBox="1"/>
          <p:nvPr/>
        </p:nvSpPr>
        <p:spPr>
          <a:xfrm>
            <a:off x="457200" y="4523800"/>
            <a:ext cx="8362500" cy="677100"/>
          </a:xfrm>
          <a:prstGeom prst="rect">
            <a:avLst/>
          </a:prstGeom>
          <a:noFill/>
          <a:ln>
            <a:noFill/>
          </a:ln>
        </p:spPr>
        <p:txBody>
          <a:bodyPr anchorCtr="0" anchor="t" bIns="91425" lIns="91425" spcFirstLastPara="1" rIns="91425" wrap="square" tIns="91425">
            <a:spAutoFit/>
          </a:bodyPr>
          <a:lstStyle/>
          <a:p>
            <a:pPr indent="0" lvl="0" marL="0" rtl="0" algn="l">
              <a:spcBef>
                <a:spcPts val="720"/>
              </a:spcBef>
              <a:spcAft>
                <a:spcPts val="0"/>
              </a:spcAft>
              <a:buNone/>
            </a:pPr>
            <a:r>
              <a:rPr b="1" lang="en-US" sz="3200">
                <a:solidFill>
                  <a:schemeClr val="dk1"/>
                </a:solidFill>
                <a:latin typeface="Calibri"/>
                <a:ea typeface="Calibri"/>
                <a:cs typeface="Calibri"/>
                <a:sym typeface="Calibri"/>
              </a:rPr>
              <a:t>Individual</a:t>
            </a:r>
            <a:r>
              <a:rPr lang="en-US" sz="3200">
                <a:solidFill>
                  <a:schemeClr val="dk1"/>
                </a:solidFill>
                <a:latin typeface="Calibri"/>
                <a:ea typeface="Calibri"/>
                <a:cs typeface="Calibri"/>
                <a:sym typeface="Calibri"/>
              </a:rPr>
              <a:t>: follow all of the above</a:t>
            </a:r>
            <a:endParaRPr sz="3200">
              <a:latin typeface="Calibri"/>
              <a:ea typeface="Calibri"/>
              <a:cs typeface="Calibri"/>
              <a:sym typeface="Calibri"/>
            </a:endParaRPr>
          </a:p>
        </p:txBody>
      </p:sp>
      <p:sp>
        <p:nvSpPr>
          <p:cNvPr id="117" name="Google Shape;117;p3"/>
          <p:cNvSpPr txBox="1"/>
          <p:nvPr/>
        </p:nvSpPr>
        <p:spPr>
          <a:xfrm>
            <a:off x="49175" y="5675375"/>
            <a:ext cx="54939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latin typeface="Calibri"/>
                <a:ea typeface="Calibri"/>
                <a:cs typeface="Calibri"/>
                <a:sym typeface="Calibri"/>
              </a:rPr>
              <a:t>*The term “Department” used throughout this document may also refer to Division and/or </a:t>
            </a:r>
            <a:r>
              <a:rPr lang="en-US">
                <a:latin typeface="Calibri"/>
                <a:ea typeface="Calibri"/>
                <a:cs typeface="Calibri"/>
                <a:sym typeface="Calibri"/>
              </a:rPr>
              <a:t>Bureau where applicable. </a:t>
            </a:r>
            <a:r>
              <a:rPr lang="en-US">
                <a:latin typeface="Calibri"/>
                <a:ea typeface="Calibri"/>
                <a:cs typeface="Calibri"/>
                <a:sym typeface="Calibri"/>
              </a:rPr>
              <a:t>  </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13"/>
                                        </p:tgtEl>
                                        <p:attrNameLst>
                                          <p:attrName>style.visibility</p:attrName>
                                        </p:attrNameLst>
                                      </p:cBhvr>
                                      <p:to>
                                        <p:strVal val="visible"/>
                                      </p:to>
                                    </p:set>
                                    <p:anim calcmode="lin" valueType="num">
                                      <p:cBhvr additive="base">
                                        <p:cTn dur="1000"/>
                                        <p:tgtEl>
                                          <p:spTgt spid="113"/>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14"/>
                                        </p:tgtEl>
                                        <p:attrNameLst>
                                          <p:attrName>style.visibility</p:attrName>
                                        </p:attrNameLst>
                                      </p:cBhvr>
                                      <p:to>
                                        <p:strVal val="visible"/>
                                      </p:to>
                                    </p:set>
                                    <p:anim calcmode="lin" valueType="num">
                                      <p:cBhvr additive="base">
                                        <p:cTn dur="1000"/>
                                        <p:tgtEl>
                                          <p:spTgt spid="114"/>
                                        </p:tgtEl>
                                        <p:attrNameLst>
                                          <p:attrName>ppt_x</p:attrName>
                                        </p:attrNameLst>
                                      </p:cBhvr>
                                      <p:tavLst>
                                        <p:tav fmla="" tm="0">
                                          <p:val>
                                            <p:strVal val="#ppt_x+1"/>
                                          </p:val>
                                        </p:tav>
                                        <p:tav fmla="" tm="100000">
                                          <p:val>
                                            <p:strVal val="#ppt_x"/>
                                          </p:val>
                                        </p:tav>
                                      </p:tavLst>
                                    </p:anim>
                                  </p:childTnLst>
                                </p:cTn>
                              </p:par>
                              <p:par>
                                <p:cTn fill="hold" nodeType="with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1000"/>
                                        <p:tgtEl>
                                          <p:spTgt spid="1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15"/>
                                        </p:tgtEl>
                                        <p:attrNameLst>
                                          <p:attrName>style.visibility</p:attrName>
                                        </p:attrNameLst>
                                      </p:cBhvr>
                                      <p:to>
                                        <p:strVal val="visible"/>
                                      </p:to>
                                    </p:set>
                                    <p:anim calcmode="lin" valueType="num">
                                      <p:cBhvr additive="base">
                                        <p:cTn dur="1000"/>
                                        <p:tgtEl>
                                          <p:spTgt spid="115"/>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16"/>
                                        </p:tgtEl>
                                        <p:attrNameLst>
                                          <p:attrName>style.visibility</p:attrName>
                                        </p:attrNameLst>
                                      </p:cBhvr>
                                      <p:to>
                                        <p:strVal val="visible"/>
                                      </p:to>
                                    </p:set>
                                    <p:anim calcmode="lin" valueType="num">
                                      <p:cBhvr additive="base">
                                        <p:cTn dur="1000"/>
                                        <p:tgtEl>
                                          <p:spTgt spid="116"/>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121" name="Shape 121"/>
        <p:cNvGrpSpPr/>
        <p:nvPr/>
      </p:nvGrpSpPr>
      <p:grpSpPr>
        <a:xfrm>
          <a:off x="0" y="0"/>
          <a:ext cx="0" cy="0"/>
          <a:chOff x="0" y="0"/>
          <a:chExt cx="0" cy="0"/>
        </a:xfrm>
      </p:grpSpPr>
      <p:pic>
        <p:nvPicPr>
          <p:cNvPr id="122" name="Google Shape;122;p4"/>
          <p:cNvPicPr preferRelativeResize="0"/>
          <p:nvPr/>
        </p:nvPicPr>
        <p:blipFill rotWithShape="1">
          <a:blip r:embed="rId3">
            <a:alphaModFix/>
          </a:blip>
          <a:srcRect b="0" l="0" r="0" t="0"/>
          <a:stretch/>
        </p:blipFill>
        <p:spPr>
          <a:xfrm>
            <a:off x="6477408" y="5562600"/>
            <a:ext cx="2419703" cy="755904"/>
          </a:xfrm>
          <a:prstGeom prst="rect">
            <a:avLst/>
          </a:prstGeom>
          <a:noFill/>
          <a:ln>
            <a:noFill/>
          </a:ln>
        </p:spPr>
      </p:pic>
      <p:sp>
        <p:nvSpPr>
          <p:cNvPr id="123" name="Google Shape;123;p4"/>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 name="Google Shape;124;p4"/>
          <p:cNvSpPr txBox="1"/>
          <p:nvPr/>
        </p:nvSpPr>
        <p:spPr>
          <a:xfrm>
            <a:off x="0" y="6376859"/>
            <a:ext cx="53340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    Office of Research</a:t>
            </a:r>
            <a:endParaRPr/>
          </a:p>
        </p:txBody>
      </p:sp>
      <p:sp>
        <p:nvSpPr>
          <p:cNvPr id="125" name="Google Shape;125;p4"/>
          <p:cNvSpPr txBox="1"/>
          <p:nvPr>
            <p:ph type="title"/>
          </p:nvPr>
        </p:nvSpPr>
        <p:spPr>
          <a:xfrm>
            <a:off x="457200" y="0"/>
            <a:ext cx="8229600" cy="14175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17408B"/>
              </a:buClr>
              <a:buSzPts val="4400"/>
              <a:buFont typeface="Calibri"/>
              <a:buNone/>
            </a:pPr>
            <a:r>
              <a:rPr b="1" lang="en-US">
                <a:solidFill>
                  <a:srgbClr val="17408B"/>
                </a:solidFill>
              </a:rPr>
              <a:t>HAZMAT Responsibilities</a:t>
            </a:r>
            <a:endParaRPr/>
          </a:p>
        </p:txBody>
      </p:sp>
      <p:sp>
        <p:nvSpPr>
          <p:cNvPr id="126" name="Google Shape;126;p4"/>
          <p:cNvSpPr txBox="1"/>
          <p:nvPr>
            <p:ph idx="1" type="body"/>
          </p:nvPr>
        </p:nvSpPr>
        <p:spPr>
          <a:xfrm>
            <a:off x="457200" y="1066475"/>
            <a:ext cx="8229600" cy="1417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sz="2500"/>
              <a:t>Providing hazardous, universal, and radioactive waste disposal services.</a:t>
            </a:r>
            <a:endParaRPr sz="2500"/>
          </a:p>
        </p:txBody>
      </p:sp>
      <p:sp>
        <p:nvSpPr>
          <p:cNvPr id="127" name="Google Shape;127;p4"/>
          <p:cNvSpPr txBox="1"/>
          <p:nvPr/>
        </p:nvSpPr>
        <p:spPr>
          <a:xfrm>
            <a:off x="457200" y="1852750"/>
            <a:ext cx="8229600" cy="1241700"/>
          </a:xfrm>
          <a:prstGeom prst="rect">
            <a:avLst/>
          </a:prstGeom>
          <a:noFill/>
          <a:ln>
            <a:noFill/>
          </a:ln>
        </p:spPr>
        <p:txBody>
          <a:bodyPr anchorCtr="0" anchor="t" bIns="91425" lIns="91425" spcFirstLastPara="1" rIns="91425" wrap="square" tIns="91425">
            <a:spAutoFit/>
          </a:bodyPr>
          <a:lstStyle/>
          <a:p>
            <a:pPr indent="0" lvl="0" marL="0" rtl="0" algn="l">
              <a:spcBef>
                <a:spcPts val="560"/>
              </a:spcBef>
              <a:spcAft>
                <a:spcPts val="0"/>
              </a:spcAft>
              <a:buNone/>
            </a:pPr>
            <a:r>
              <a:rPr lang="en-US" sz="2500">
                <a:solidFill>
                  <a:schemeClr val="dk1"/>
                </a:solidFill>
                <a:latin typeface="Calibri"/>
                <a:ea typeface="Calibri"/>
                <a:cs typeface="Calibri"/>
                <a:sym typeface="Calibri"/>
              </a:rPr>
              <a:t>Providing guidance, consultations and technical assistance to departments, PI’s and lab workers.</a:t>
            </a:r>
            <a:endParaRPr sz="2500">
              <a:solidFill>
                <a:schemeClr val="dk1"/>
              </a:solidFill>
              <a:latin typeface="Calibri"/>
              <a:ea typeface="Calibri"/>
              <a:cs typeface="Calibri"/>
              <a:sym typeface="Calibri"/>
            </a:endParaRPr>
          </a:p>
          <a:p>
            <a:pPr indent="0" lvl="0" marL="0" rtl="0" algn="l">
              <a:spcBef>
                <a:spcPts val="560"/>
              </a:spcBef>
              <a:spcAft>
                <a:spcPts val="0"/>
              </a:spcAft>
              <a:buNone/>
            </a:pPr>
            <a:r>
              <a:t/>
            </a:r>
            <a:endParaRPr/>
          </a:p>
        </p:txBody>
      </p:sp>
      <p:sp>
        <p:nvSpPr>
          <p:cNvPr id="128" name="Google Shape;128;p4"/>
          <p:cNvSpPr txBox="1"/>
          <p:nvPr/>
        </p:nvSpPr>
        <p:spPr>
          <a:xfrm>
            <a:off x="457200" y="2689000"/>
            <a:ext cx="8229600" cy="569400"/>
          </a:xfrm>
          <a:prstGeom prst="rect">
            <a:avLst/>
          </a:prstGeom>
          <a:noFill/>
          <a:ln>
            <a:noFill/>
          </a:ln>
        </p:spPr>
        <p:txBody>
          <a:bodyPr anchorCtr="0" anchor="t" bIns="91425" lIns="91425" spcFirstLastPara="1" rIns="91425" wrap="square" tIns="91425">
            <a:spAutoFit/>
          </a:bodyPr>
          <a:lstStyle/>
          <a:p>
            <a:pPr indent="0" lvl="0" marL="0" rtl="0" algn="l">
              <a:spcBef>
                <a:spcPts val="560"/>
              </a:spcBef>
              <a:spcAft>
                <a:spcPts val="0"/>
              </a:spcAft>
              <a:buClr>
                <a:schemeClr val="dk1"/>
              </a:buClr>
              <a:buSzPts val="1100"/>
              <a:buFont typeface="Arial"/>
              <a:buNone/>
            </a:pPr>
            <a:r>
              <a:rPr lang="en-US" sz="2500">
                <a:solidFill>
                  <a:schemeClr val="dk1"/>
                </a:solidFill>
                <a:latin typeface="Calibri"/>
                <a:ea typeface="Calibri"/>
                <a:cs typeface="Calibri"/>
                <a:sym typeface="Calibri"/>
              </a:rPr>
              <a:t>Creating and revising institutional safety programs.</a:t>
            </a:r>
            <a:endParaRPr sz="2500">
              <a:latin typeface="Calibri"/>
              <a:ea typeface="Calibri"/>
              <a:cs typeface="Calibri"/>
              <a:sym typeface="Calibri"/>
            </a:endParaRPr>
          </a:p>
        </p:txBody>
      </p:sp>
      <p:sp>
        <p:nvSpPr>
          <p:cNvPr id="129" name="Google Shape;129;p4"/>
          <p:cNvSpPr txBox="1"/>
          <p:nvPr/>
        </p:nvSpPr>
        <p:spPr>
          <a:xfrm>
            <a:off x="457200" y="3200675"/>
            <a:ext cx="8229600" cy="1339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US" sz="2500">
                <a:solidFill>
                  <a:schemeClr val="dk1"/>
                </a:solidFill>
                <a:latin typeface="Calibri"/>
                <a:ea typeface="Calibri"/>
                <a:cs typeface="Calibri"/>
                <a:sym typeface="Calibri"/>
              </a:rPr>
              <a:t>Reviewing department and lab policies and procedures, and providing feedback for divisions/bureaus/departments and PI’s.</a:t>
            </a:r>
            <a:endParaRPr sz="2500">
              <a:latin typeface="Calibri"/>
              <a:ea typeface="Calibri"/>
              <a:cs typeface="Calibri"/>
              <a:sym typeface="Calibri"/>
            </a:endParaRPr>
          </a:p>
        </p:txBody>
      </p:sp>
      <p:sp>
        <p:nvSpPr>
          <p:cNvPr id="130" name="Google Shape;130;p4"/>
          <p:cNvSpPr txBox="1"/>
          <p:nvPr/>
        </p:nvSpPr>
        <p:spPr>
          <a:xfrm>
            <a:off x="457200" y="4473325"/>
            <a:ext cx="8012700" cy="954300"/>
          </a:xfrm>
          <a:prstGeom prst="rect">
            <a:avLst/>
          </a:prstGeom>
          <a:noFill/>
          <a:ln>
            <a:noFill/>
          </a:ln>
        </p:spPr>
        <p:txBody>
          <a:bodyPr anchorCtr="0" anchor="t" bIns="91425" lIns="91425" spcFirstLastPara="1" rIns="91425" wrap="square" tIns="91425">
            <a:spAutoFit/>
          </a:bodyPr>
          <a:lstStyle/>
          <a:p>
            <a:pPr indent="0" lvl="0" marL="0" rtl="0" algn="l">
              <a:spcBef>
                <a:spcPts val="560"/>
              </a:spcBef>
              <a:spcAft>
                <a:spcPts val="0"/>
              </a:spcAft>
              <a:buClr>
                <a:schemeClr val="dk1"/>
              </a:buClr>
              <a:buSzPts val="1100"/>
              <a:buFont typeface="Arial"/>
              <a:buNone/>
            </a:pPr>
            <a:r>
              <a:rPr lang="en-US" sz="2500">
                <a:solidFill>
                  <a:schemeClr val="dk1"/>
                </a:solidFill>
                <a:latin typeface="Calibri"/>
                <a:ea typeface="Calibri"/>
                <a:cs typeface="Calibri"/>
                <a:sym typeface="Calibri"/>
              </a:rPr>
              <a:t>Basic safety trainings and “How To” guidance related to hazardous waste and/or laboratory safety.</a:t>
            </a:r>
            <a:endParaRPr sz="2500">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6"/>
                                        </p:tgtEl>
                                        <p:attrNameLst>
                                          <p:attrName>style.visibility</p:attrName>
                                        </p:attrNameLst>
                                      </p:cBhvr>
                                      <p:to>
                                        <p:strVal val="visible"/>
                                      </p:to>
                                    </p:set>
                                    <p:anim calcmode="lin" valueType="num">
                                      <p:cBhvr additive="base">
                                        <p:cTn dur="1000"/>
                                        <p:tgtEl>
                                          <p:spTgt spid="12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127"/>
                                        </p:tgtEl>
                                        <p:attrNameLst>
                                          <p:attrName>style.visibility</p:attrName>
                                        </p:attrNameLst>
                                      </p:cBhvr>
                                      <p:to>
                                        <p:strVal val="visible"/>
                                      </p:to>
                                    </p:set>
                                    <p:anim calcmode="lin" valueType="num">
                                      <p:cBhvr additive="base">
                                        <p:cTn dur="1000"/>
                                        <p:tgtEl>
                                          <p:spTgt spid="12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8"/>
                                        </p:tgtEl>
                                        <p:attrNameLst>
                                          <p:attrName>style.visibility</p:attrName>
                                        </p:attrNameLst>
                                      </p:cBhvr>
                                      <p:to>
                                        <p:strVal val="visible"/>
                                      </p:to>
                                    </p:set>
                                    <p:anim calcmode="lin" valueType="num">
                                      <p:cBhvr additive="base">
                                        <p:cTn dur="1000"/>
                                        <p:tgtEl>
                                          <p:spTgt spid="12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129"/>
                                        </p:tgtEl>
                                        <p:attrNameLst>
                                          <p:attrName>style.visibility</p:attrName>
                                        </p:attrNameLst>
                                      </p:cBhvr>
                                      <p:to>
                                        <p:strVal val="visible"/>
                                      </p:to>
                                    </p:set>
                                    <p:anim calcmode="lin" valueType="num">
                                      <p:cBhvr additive="base">
                                        <p:cTn dur="1000"/>
                                        <p:tgtEl>
                                          <p:spTgt spid="12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1000"/>
                                        <p:tgtEl>
                                          <p:spTgt spid="13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135" name="Shape 135"/>
        <p:cNvGrpSpPr/>
        <p:nvPr/>
      </p:nvGrpSpPr>
      <p:grpSpPr>
        <a:xfrm>
          <a:off x="0" y="0"/>
          <a:ext cx="0" cy="0"/>
          <a:chOff x="0" y="0"/>
          <a:chExt cx="0" cy="0"/>
        </a:xfrm>
      </p:grpSpPr>
      <p:sp>
        <p:nvSpPr>
          <p:cNvPr id="136" name="Google Shape;136;p5"/>
          <p:cNvSpPr txBox="1"/>
          <p:nvPr>
            <p:ph type="title"/>
          </p:nvPr>
        </p:nvSpPr>
        <p:spPr>
          <a:xfrm>
            <a:off x="457200" y="274638"/>
            <a:ext cx="8229600" cy="792162"/>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003C99"/>
              </a:buClr>
              <a:buSzPct val="100000"/>
              <a:buFont typeface="Calibri"/>
              <a:buNone/>
            </a:pPr>
            <a:r>
              <a:rPr b="1" lang="en-US" sz="5400">
                <a:solidFill>
                  <a:srgbClr val="003C99"/>
                </a:solidFill>
              </a:rPr>
              <a:t>Best Management Practices</a:t>
            </a:r>
            <a:endParaRPr b="1">
              <a:solidFill>
                <a:srgbClr val="003C99"/>
              </a:solidFill>
            </a:endParaRPr>
          </a:p>
        </p:txBody>
      </p:sp>
      <p:pic>
        <p:nvPicPr>
          <p:cNvPr id="137" name="Google Shape;137;p5"/>
          <p:cNvPicPr preferRelativeResize="0"/>
          <p:nvPr/>
        </p:nvPicPr>
        <p:blipFill rotWithShape="1">
          <a:blip r:embed="rId3">
            <a:alphaModFix/>
          </a:blip>
          <a:srcRect b="0" l="0" r="0" t="0"/>
          <a:stretch/>
        </p:blipFill>
        <p:spPr>
          <a:xfrm>
            <a:off x="6477408" y="5562600"/>
            <a:ext cx="2419703" cy="755904"/>
          </a:xfrm>
          <a:prstGeom prst="rect">
            <a:avLst/>
          </a:prstGeom>
          <a:noFill/>
          <a:ln>
            <a:noFill/>
          </a:ln>
        </p:spPr>
      </p:pic>
      <p:sp>
        <p:nvSpPr>
          <p:cNvPr id="138" name="Google Shape;138;p5"/>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9" name="Google Shape;139;p5"/>
          <p:cNvSpPr txBox="1"/>
          <p:nvPr/>
        </p:nvSpPr>
        <p:spPr>
          <a:xfrm>
            <a:off x="237066" y="6396335"/>
            <a:ext cx="25017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Office of Research</a:t>
            </a:r>
            <a:endParaRPr/>
          </a:p>
        </p:txBody>
      </p:sp>
      <p:sp>
        <p:nvSpPr>
          <p:cNvPr id="140" name="Google Shape;140;p5"/>
          <p:cNvSpPr txBox="1"/>
          <p:nvPr/>
        </p:nvSpPr>
        <p:spPr>
          <a:xfrm>
            <a:off x="457200" y="1363975"/>
            <a:ext cx="82296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US" sz="2500">
                <a:solidFill>
                  <a:schemeClr val="dk1"/>
                </a:solidFill>
                <a:latin typeface="Calibri"/>
                <a:ea typeface="Calibri"/>
                <a:cs typeface="Calibri"/>
                <a:sym typeface="Calibri"/>
              </a:rPr>
              <a:t>Appoint a Department Safety Officer.</a:t>
            </a:r>
            <a:endParaRPr sz="2500">
              <a:solidFill>
                <a:schemeClr val="dk1"/>
              </a:solidFill>
              <a:latin typeface="Calibri"/>
              <a:ea typeface="Calibri"/>
              <a:cs typeface="Calibri"/>
              <a:sym typeface="Calibri"/>
            </a:endParaRPr>
          </a:p>
        </p:txBody>
      </p:sp>
      <p:sp>
        <p:nvSpPr>
          <p:cNvPr id="141" name="Google Shape;141;p5"/>
          <p:cNvSpPr txBox="1"/>
          <p:nvPr/>
        </p:nvSpPr>
        <p:spPr>
          <a:xfrm>
            <a:off x="457100" y="1955550"/>
            <a:ext cx="8229600" cy="9543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Ensure there is a Department Chemical Hygiene and/or Safety Plan (as applicable).</a:t>
            </a:r>
            <a:endParaRPr sz="2500">
              <a:solidFill>
                <a:schemeClr val="dk1"/>
              </a:solidFill>
              <a:latin typeface="Calibri"/>
              <a:ea typeface="Calibri"/>
              <a:cs typeface="Calibri"/>
              <a:sym typeface="Calibri"/>
            </a:endParaRPr>
          </a:p>
        </p:txBody>
      </p:sp>
      <p:sp>
        <p:nvSpPr>
          <p:cNvPr id="142" name="Google Shape;142;p5"/>
          <p:cNvSpPr txBox="1"/>
          <p:nvPr/>
        </p:nvSpPr>
        <p:spPr>
          <a:xfrm>
            <a:off x="457075" y="2890625"/>
            <a:ext cx="8229600" cy="5694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Ensure compliance with the plan(s).</a:t>
            </a:r>
            <a:endParaRPr sz="2500">
              <a:solidFill>
                <a:schemeClr val="dk1"/>
              </a:solidFill>
              <a:latin typeface="Calibri"/>
              <a:ea typeface="Calibri"/>
              <a:cs typeface="Calibri"/>
              <a:sym typeface="Calibri"/>
            </a:endParaRPr>
          </a:p>
        </p:txBody>
      </p:sp>
      <p:sp>
        <p:nvSpPr>
          <p:cNvPr id="143" name="Google Shape;143;p5"/>
          <p:cNvSpPr txBox="1"/>
          <p:nvPr/>
        </p:nvSpPr>
        <p:spPr>
          <a:xfrm>
            <a:off x="457100" y="3415550"/>
            <a:ext cx="8229600" cy="9543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Ensure the Chemical Hygiene and/or Safety plan is reviewed and updated annually.</a:t>
            </a:r>
            <a:endParaRPr sz="2500">
              <a:latin typeface="Calibri"/>
              <a:ea typeface="Calibri"/>
              <a:cs typeface="Calibri"/>
              <a:sym typeface="Calibri"/>
            </a:endParaRPr>
          </a:p>
        </p:txBody>
      </p:sp>
      <p:sp>
        <p:nvSpPr>
          <p:cNvPr id="144" name="Google Shape;144;p5"/>
          <p:cNvSpPr txBox="1"/>
          <p:nvPr/>
        </p:nvSpPr>
        <p:spPr>
          <a:xfrm>
            <a:off x="457150" y="4341175"/>
            <a:ext cx="8229600" cy="7389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Perform annual Department safety training.</a:t>
            </a:r>
            <a:endParaRPr sz="25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1000"/>
                                        <p:tgtEl>
                                          <p:spTgt spid="1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1000"/>
                                        <p:tgtEl>
                                          <p:spTgt spid="1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1000"/>
                                        <p:tgtEl>
                                          <p:spTgt spid="1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1000"/>
                                        <p:tgtEl>
                                          <p:spTgt spid="1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149" name="Shape 149"/>
        <p:cNvGrpSpPr/>
        <p:nvPr/>
      </p:nvGrpSpPr>
      <p:grpSpPr>
        <a:xfrm>
          <a:off x="0" y="0"/>
          <a:ext cx="0" cy="0"/>
          <a:chOff x="0" y="0"/>
          <a:chExt cx="0" cy="0"/>
        </a:xfrm>
      </p:grpSpPr>
      <p:sp>
        <p:nvSpPr>
          <p:cNvPr id="150" name="Google Shape;150;p6"/>
          <p:cNvSpPr txBox="1"/>
          <p:nvPr>
            <p:ph type="title"/>
          </p:nvPr>
        </p:nvSpPr>
        <p:spPr>
          <a:xfrm>
            <a:off x="457200" y="0"/>
            <a:ext cx="8229600" cy="93861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003C99"/>
              </a:buClr>
              <a:buSzPts val="4000"/>
              <a:buFont typeface="Calibri"/>
              <a:buNone/>
            </a:pPr>
            <a:r>
              <a:rPr b="1" lang="en-US" sz="4000">
                <a:solidFill>
                  <a:srgbClr val="003C99"/>
                </a:solidFill>
              </a:rPr>
              <a:t>Why These Best Practices?</a:t>
            </a:r>
            <a:endParaRPr/>
          </a:p>
        </p:txBody>
      </p:sp>
      <p:pic>
        <p:nvPicPr>
          <p:cNvPr id="151" name="Google Shape;151;p6"/>
          <p:cNvPicPr preferRelativeResize="0"/>
          <p:nvPr/>
        </p:nvPicPr>
        <p:blipFill rotWithShape="1">
          <a:blip r:embed="rId4">
            <a:alphaModFix/>
          </a:blip>
          <a:srcRect b="0" l="0" r="0" t="0"/>
          <a:stretch/>
        </p:blipFill>
        <p:spPr>
          <a:xfrm>
            <a:off x="6477408" y="5562600"/>
            <a:ext cx="2419703" cy="755904"/>
          </a:xfrm>
          <a:prstGeom prst="rect">
            <a:avLst/>
          </a:prstGeom>
          <a:noFill/>
          <a:ln>
            <a:noFill/>
          </a:ln>
        </p:spPr>
      </p:pic>
      <p:sp>
        <p:nvSpPr>
          <p:cNvPr id="152" name="Google Shape;152;p6"/>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3" name="Google Shape;153;p6"/>
          <p:cNvSpPr txBox="1"/>
          <p:nvPr/>
        </p:nvSpPr>
        <p:spPr>
          <a:xfrm>
            <a:off x="237066" y="6396335"/>
            <a:ext cx="25017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Office of Research</a:t>
            </a:r>
            <a:endParaRPr/>
          </a:p>
        </p:txBody>
      </p:sp>
      <p:sp>
        <p:nvSpPr>
          <p:cNvPr id="154" name="Google Shape;154;p6"/>
          <p:cNvSpPr txBox="1"/>
          <p:nvPr/>
        </p:nvSpPr>
        <p:spPr>
          <a:xfrm>
            <a:off x="457200" y="1058750"/>
            <a:ext cx="8439900" cy="1169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500">
                <a:solidFill>
                  <a:schemeClr val="dk1"/>
                </a:solidFill>
                <a:latin typeface="Calibri"/>
                <a:ea typeface="Calibri"/>
                <a:cs typeface="Calibri"/>
                <a:sym typeface="Calibri"/>
              </a:rPr>
              <a:t>Federal Regulations: </a:t>
            </a:r>
            <a:r>
              <a:rPr lang="en-US" sz="2500" u="sng">
                <a:solidFill>
                  <a:schemeClr val="hlink"/>
                </a:solidFill>
                <a:latin typeface="Calibri"/>
                <a:ea typeface="Calibri"/>
                <a:cs typeface="Calibri"/>
                <a:sym typeface="Calibri"/>
                <a:hlinkClick r:id="rId5"/>
              </a:rPr>
              <a:t>29 CFR 1910.1450</a:t>
            </a:r>
            <a:r>
              <a:rPr lang="en-US" sz="2500">
                <a:solidFill>
                  <a:schemeClr val="dk1"/>
                </a:solidFill>
                <a:latin typeface="Calibri"/>
                <a:ea typeface="Calibri"/>
                <a:cs typeface="Calibri"/>
                <a:sym typeface="Calibri"/>
              </a:rPr>
              <a:t> and </a:t>
            </a:r>
            <a:r>
              <a:rPr lang="en-US" sz="2500" u="sng">
                <a:solidFill>
                  <a:schemeClr val="hlink"/>
                </a:solidFill>
                <a:latin typeface="Calibri"/>
                <a:ea typeface="Calibri"/>
                <a:cs typeface="Calibri"/>
                <a:sym typeface="Calibri"/>
                <a:hlinkClick r:id="rId6"/>
              </a:rPr>
              <a:t>29 CFR 1910.1200 </a:t>
            </a:r>
            <a:r>
              <a:rPr lang="en-US"/>
              <a:t>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sz="2500">
                <a:latin typeface="Calibri"/>
                <a:ea typeface="Calibri"/>
                <a:cs typeface="Calibri"/>
                <a:sym typeface="Calibri"/>
              </a:rPr>
              <a:t>State Regulations: </a:t>
            </a:r>
            <a:r>
              <a:rPr lang="en-US" sz="2500" u="sng">
                <a:solidFill>
                  <a:srgbClr val="1155CC"/>
                </a:solidFill>
                <a:latin typeface="Calibri"/>
                <a:ea typeface="Calibri"/>
                <a:cs typeface="Calibri"/>
                <a:sym typeface="Calibri"/>
                <a:hlinkClick r:id="rId7">
                  <a:extLst>
                    <a:ext uri="{A12FA001-AC4F-418D-AE19-62706E023703}">
                      <ahyp:hlinkClr val="tx"/>
                    </a:ext>
                  </a:extLst>
                </a:hlinkClick>
              </a:rPr>
              <a:t>NMAC 11.5.1</a:t>
            </a:r>
            <a:r>
              <a:rPr lang="en-US" sz="2500">
                <a:solidFill>
                  <a:schemeClr val="dk1"/>
                </a:solidFill>
                <a:latin typeface="Calibri"/>
                <a:ea typeface="Calibri"/>
                <a:cs typeface="Calibri"/>
                <a:sym typeface="Calibri"/>
              </a:rPr>
              <a:t> and </a:t>
            </a:r>
            <a:r>
              <a:rPr lang="en-US" sz="2500" u="sng">
                <a:solidFill>
                  <a:schemeClr val="hlink"/>
                </a:solidFill>
                <a:latin typeface="Calibri"/>
                <a:ea typeface="Calibri"/>
                <a:cs typeface="Calibri"/>
                <a:sym typeface="Calibri"/>
                <a:hlinkClick r:id="rId8"/>
              </a:rPr>
              <a:t>NM Health and Safety Act</a:t>
            </a:r>
            <a:endParaRPr sz="2500">
              <a:solidFill>
                <a:schemeClr val="dk1"/>
              </a:solidFill>
              <a:latin typeface="Calibri"/>
              <a:ea typeface="Calibri"/>
              <a:cs typeface="Calibri"/>
              <a:sym typeface="Calibri"/>
            </a:endParaRPr>
          </a:p>
        </p:txBody>
      </p:sp>
      <p:sp>
        <p:nvSpPr>
          <p:cNvPr id="155" name="Google Shape;155;p6"/>
          <p:cNvSpPr txBox="1"/>
          <p:nvPr/>
        </p:nvSpPr>
        <p:spPr>
          <a:xfrm>
            <a:off x="457225" y="2480250"/>
            <a:ext cx="8229600" cy="1339200"/>
          </a:xfrm>
          <a:prstGeom prst="rect">
            <a:avLst/>
          </a:prstGeom>
          <a:noFill/>
          <a:ln>
            <a:noFill/>
          </a:ln>
        </p:spPr>
        <p:txBody>
          <a:bodyPr anchorCtr="0" anchor="t" bIns="91425" lIns="91425" spcFirstLastPara="1" rIns="91425" wrap="square" tIns="91425">
            <a:spAutoFit/>
          </a:bodyPr>
          <a:lstStyle/>
          <a:p>
            <a:pPr indent="0" lvl="0" marL="0" rtl="0" algn="l">
              <a:spcBef>
                <a:spcPts val="560"/>
              </a:spcBef>
              <a:spcAft>
                <a:spcPts val="0"/>
              </a:spcAft>
              <a:buClr>
                <a:schemeClr val="dk1"/>
              </a:buClr>
              <a:buSzPts val="1100"/>
              <a:buFont typeface="Arial"/>
              <a:buNone/>
            </a:pPr>
            <a:r>
              <a:rPr lang="en-US" sz="2500">
                <a:solidFill>
                  <a:schemeClr val="dk1"/>
                </a:solidFill>
                <a:latin typeface="Calibri"/>
                <a:ea typeface="Calibri"/>
                <a:cs typeface="Calibri"/>
                <a:sym typeface="Calibri"/>
              </a:rPr>
              <a:t>Your Department Safety Plan will address specific issues related to your department and allows you to define department safety within the scope of these regulations.</a:t>
            </a:r>
            <a:endParaRPr sz="2500">
              <a:latin typeface="Calibri"/>
              <a:ea typeface="Calibri"/>
              <a:cs typeface="Calibri"/>
              <a:sym typeface="Calibri"/>
            </a:endParaRPr>
          </a:p>
        </p:txBody>
      </p:sp>
      <p:sp>
        <p:nvSpPr>
          <p:cNvPr id="156" name="Google Shape;156;p6"/>
          <p:cNvSpPr txBox="1"/>
          <p:nvPr/>
        </p:nvSpPr>
        <p:spPr>
          <a:xfrm>
            <a:off x="457300" y="3929975"/>
            <a:ext cx="8229600" cy="1169700"/>
          </a:xfrm>
          <a:prstGeom prst="rect">
            <a:avLst/>
          </a:prstGeom>
          <a:noFill/>
          <a:ln>
            <a:noFill/>
          </a:ln>
        </p:spPr>
        <p:txBody>
          <a:bodyPr anchorCtr="0" anchor="t" bIns="91425" lIns="91425" spcFirstLastPara="1" rIns="91425" wrap="square" tIns="91425">
            <a:spAutoFit/>
          </a:bodyPr>
          <a:lstStyle/>
          <a:p>
            <a:pPr indent="0" lvl="0" marL="0" rtl="0" algn="l">
              <a:spcBef>
                <a:spcPts val="560"/>
              </a:spcBef>
              <a:spcAft>
                <a:spcPts val="0"/>
              </a:spcAft>
              <a:buClr>
                <a:schemeClr val="dk1"/>
              </a:buClr>
              <a:buSzPts val="1100"/>
              <a:buFont typeface="Arial"/>
              <a:buNone/>
            </a:pPr>
            <a:r>
              <a:rPr lang="en-US" sz="2500">
                <a:solidFill>
                  <a:schemeClr val="dk1"/>
                </a:solidFill>
                <a:latin typeface="Calibri"/>
                <a:ea typeface="Calibri"/>
                <a:cs typeface="Calibri"/>
                <a:sym typeface="Calibri"/>
              </a:rPr>
              <a:t>To promote the importance of safety and improve safety culture throughout your department.</a:t>
            </a:r>
            <a:endParaRPr sz="2500">
              <a:solidFill>
                <a:schemeClr val="dk1"/>
              </a:solidFill>
            </a:endParaRPr>
          </a:p>
          <a:p>
            <a:pPr indent="0" lvl="0" marL="0" rtl="0" algn="l">
              <a:spcBef>
                <a:spcPts val="0"/>
              </a:spcBef>
              <a:spcAft>
                <a:spcPts val="0"/>
              </a:spcAft>
              <a:buNone/>
            </a:pPr>
            <a:r>
              <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54"/>
                                        </p:tgtEl>
                                        <p:attrNameLst>
                                          <p:attrName>style.visibility</p:attrName>
                                        </p:attrNameLst>
                                      </p:cBhvr>
                                      <p:to>
                                        <p:strVal val="visible"/>
                                      </p:to>
                                    </p:set>
                                    <p:anim calcmode="lin" valueType="num">
                                      <p:cBhvr additive="base">
                                        <p:cTn dur="1000"/>
                                        <p:tgtEl>
                                          <p:spTgt spid="154"/>
                                        </p:tgtEl>
                                        <p:attrNameLst>
                                          <p:attrName>ppt_w</p:attrName>
                                        </p:attrNameLst>
                                      </p:cBhvr>
                                      <p:tavLst>
                                        <p:tav fmla="" tm="0">
                                          <p:val>
                                            <p:strVal val="0"/>
                                          </p:val>
                                        </p:tav>
                                        <p:tav fmla="" tm="100000">
                                          <p:val>
                                            <p:strVal val="#ppt_w"/>
                                          </p:val>
                                        </p:tav>
                                      </p:tavLst>
                                    </p:anim>
                                    <p:anim calcmode="lin" valueType="num">
                                      <p:cBhvr additive="base">
                                        <p:cTn dur="1000"/>
                                        <p:tgtEl>
                                          <p:spTgt spid="154"/>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55"/>
                                        </p:tgtEl>
                                        <p:attrNameLst>
                                          <p:attrName>style.visibility</p:attrName>
                                        </p:attrNameLst>
                                      </p:cBhvr>
                                      <p:to>
                                        <p:strVal val="visible"/>
                                      </p:to>
                                    </p:set>
                                    <p:anim calcmode="lin" valueType="num">
                                      <p:cBhvr additive="base">
                                        <p:cTn dur="1000"/>
                                        <p:tgtEl>
                                          <p:spTgt spid="155"/>
                                        </p:tgtEl>
                                        <p:attrNameLst>
                                          <p:attrName>ppt_w</p:attrName>
                                        </p:attrNameLst>
                                      </p:cBhvr>
                                      <p:tavLst>
                                        <p:tav fmla="" tm="0">
                                          <p:val>
                                            <p:strVal val="0"/>
                                          </p:val>
                                        </p:tav>
                                        <p:tav fmla="" tm="100000">
                                          <p:val>
                                            <p:strVal val="#ppt_w"/>
                                          </p:val>
                                        </p:tav>
                                      </p:tavLst>
                                    </p:anim>
                                    <p:anim calcmode="lin" valueType="num">
                                      <p:cBhvr additive="base">
                                        <p:cTn dur="1000"/>
                                        <p:tgtEl>
                                          <p:spTgt spid="155"/>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56"/>
                                        </p:tgtEl>
                                        <p:attrNameLst>
                                          <p:attrName>style.visibility</p:attrName>
                                        </p:attrNameLst>
                                      </p:cBhvr>
                                      <p:to>
                                        <p:strVal val="visible"/>
                                      </p:to>
                                    </p:set>
                                    <p:anim calcmode="lin" valueType="num">
                                      <p:cBhvr additive="base">
                                        <p:cTn dur="1000"/>
                                        <p:tgtEl>
                                          <p:spTgt spid="156"/>
                                        </p:tgtEl>
                                        <p:attrNameLst>
                                          <p:attrName>ppt_w</p:attrName>
                                        </p:attrNameLst>
                                      </p:cBhvr>
                                      <p:tavLst>
                                        <p:tav fmla="" tm="0">
                                          <p:val>
                                            <p:strVal val="0"/>
                                          </p:val>
                                        </p:tav>
                                        <p:tav fmla="" tm="100000">
                                          <p:val>
                                            <p:strVal val="#ppt_w"/>
                                          </p:val>
                                        </p:tav>
                                      </p:tavLst>
                                    </p:anim>
                                    <p:anim calcmode="lin" valueType="num">
                                      <p:cBhvr additive="base">
                                        <p:cTn dur="1000"/>
                                        <p:tgtEl>
                                          <p:spTgt spid="156"/>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161" name="Shape 161"/>
        <p:cNvGrpSpPr/>
        <p:nvPr/>
      </p:nvGrpSpPr>
      <p:grpSpPr>
        <a:xfrm>
          <a:off x="0" y="0"/>
          <a:ext cx="0" cy="0"/>
          <a:chOff x="0" y="0"/>
          <a:chExt cx="0" cy="0"/>
        </a:xfrm>
      </p:grpSpPr>
      <p:sp>
        <p:nvSpPr>
          <p:cNvPr id="162" name="Google Shape;162;p7"/>
          <p:cNvSpPr txBox="1"/>
          <p:nvPr>
            <p:ph type="title"/>
          </p:nvPr>
        </p:nvSpPr>
        <p:spPr>
          <a:xfrm>
            <a:off x="457200" y="274638"/>
            <a:ext cx="8229600" cy="792162"/>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003C99"/>
              </a:buClr>
              <a:buSzPct val="100000"/>
              <a:buFont typeface="Calibri"/>
              <a:buNone/>
            </a:pPr>
            <a:r>
              <a:rPr b="1" lang="en-US" sz="5400">
                <a:solidFill>
                  <a:srgbClr val="003C99"/>
                </a:solidFill>
              </a:rPr>
              <a:t>What is Safety Culture</a:t>
            </a:r>
            <a:r>
              <a:rPr b="1" lang="en-US">
                <a:solidFill>
                  <a:srgbClr val="003C99"/>
                </a:solidFill>
              </a:rPr>
              <a:t>?</a:t>
            </a:r>
            <a:endParaRPr/>
          </a:p>
        </p:txBody>
      </p:sp>
      <p:pic>
        <p:nvPicPr>
          <p:cNvPr id="163" name="Google Shape;163;p7"/>
          <p:cNvPicPr preferRelativeResize="0"/>
          <p:nvPr/>
        </p:nvPicPr>
        <p:blipFill rotWithShape="1">
          <a:blip r:embed="rId3">
            <a:alphaModFix/>
          </a:blip>
          <a:srcRect b="0" l="0" r="0" t="0"/>
          <a:stretch/>
        </p:blipFill>
        <p:spPr>
          <a:xfrm>
            <a:off x="6477408" y="5562600"/>
            <a:ext cx="2419703" cy="755904"/>
          </a:xfrm>
          <a:prstGeom prst="rect">
            <a:avLst/>
          </a:prstGeom>
          <a:noFill/>
          <a:ln>
            <a:noFill/>
          </a:ln>
        </p:spPr>
      </p:pic>
      <p:sp>
        <p:nvSpPr>
          <p:cNvPr id="164" name="Google Shape;164;p7"/>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5" name="Google Shape;165;p7"/>
          <p:cNvSpPr txBox="1"/>
          <p:nvPr/>
        </p:nvSpPr>
        <p:spPr>
          <a:xfrm>
            <a:off x="237066" y="6396335"/>
            <a:ext cx="25017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Office of Research</a:t>
            </a:r>
            <a:endParaRPr/>
          </a:p>
        </p:txBody>
      </p:sp>
      <p:sp>
        <p:nvSpPr>
          <p:cNvPr id="166" name="Google Shape;166;p7"/>
          <p:cNvSpPr txBox="1"/>
          <p:nvPr/>
        </p:nvSpPr>
        <p:spPr>
          <a:xfrm>
            <a:off x="457225" y="1145025"/>
            <a:ext cx="8229600" cy="1339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2500">
                <a:solidFill>
                  <a:schemeClr val="dk1"/>
                </a:solidFill>
                <a:latin typeface="Calibri"/>
                <a:ea typeface="Calibri"/>
                <a:cs typeface="Calibri"/>
                <a:sym typeface="Calibri"/>
              </a:rPr>
              <a:t>Safety culture</a:t>
            </a:r>
            <a:r>
              <a:rPr lang="en-US" sz="2500">
                <a:solidFill>
                  <a:schemeClr val="dk1"/>
                </a:solidFill>
                <a:latin typeface="Calibri"/>
                <a:ea typeface="Calibri"/>
                <a:cs typeface="Calibri"/>
                <a:sym typeface="Calibri"/>
              </a:rPr>
              <a:t> is the collection of the beliefs, perceptions and values that employees share in relation to risks within an organization, such as a workplace or community.</a:t>
            </a:r>
            <a:endParaRPr sz="2500">
              <a:solidFill>
                <a:schemeClr val="dk1"/>
              </a:solidFill>
              <a:latin typeface="Calibri"/>
              <a:ea typeface="Calibri"/>
              <a:cs typeface="Calibri"/>
              <a:sym typeface="Calibri"/>
            </a:endParaRPr>
          </a:p>
        </p:txBody>
      </p:sp>
      <p:sp>
        <p:nvSpPr>
          <p:cNvPr id="167" name="Google Shape;167;p7"/>
          <p:cNvSpPr txBox="1"/>
          <p:nvPr/>
        </p:nvSpPr>
        <p:spPr>
          <a:xfrm>
            <a:off x="457200" y="2689700"/>
            <a:ext cx="8229600" cy="5694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None/>
            </a:pPr>
            <a:r>
              <a:rPr lang="en-US" sz="2500">
                <a:solidFill>
                  <a:schemeClr val="dk1"/>
                </a:solidFill>
                <a:latin typeface="Calibri"/>
                <a:ea typeface="Calibri"/>
                <a:cs typeface="Calibri"/>
                <a:sym typeface="Calibri"/>
              </a:rPr>
              <a:t>Safety culture can be positive or negative.</a:t>
            </a:r>
            <a:endParaRPr sz="2500">
              <a:latin typeface="Calibri"/>
              <a:ea typeface="Calibri"/>
              <a:cs typeface="Calibri"/>
              <a:sym typeface="Calibri"/>
            </a:endParaRPr>
          </a:p>
        </p:txBody>
      </p:sp>
      <p:sp>
        <p:nvSpPr>
          <p:cNvPr id="168" name="Google Shape;168;p7"/>
          <p:cNvSpPr txBox="1"/>
          <p:nvPr/>
        </p:nvSpPr>
        <p:spPr>
          <a:xfrm>
            <a:off x="457150" y="3614900"/>
            <a:ext cx="8229600" cy="5694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None/>
            </a:pPr>
            <a:r>
              <a:rPr lang="en-US" sz="2500">
                <a:solidFill>
                  <a:schemeClr val="dk1"/>
                </a:solidFill>
                <a:latin typeface="Calibri"/>
                <a:ea typeface="Calibri"/>
                <a:cs typeface="Calibri"/>
                <a:sym typeface="Calibri"/>
              </a:rPr>
              <a:t>Who is responsible for creating a positive safety culture?</a:t>
            </a:r>
            <a:endParaRPr sz="2500">
              <a:latin typeface="Calibri"/>
              <a:ea typeface="Calibri"/>
              <a:cs typeface="Calibri"/>
              <a:sym typeface="Calibri"/>
            </a:endParaRPr>
          </a:p>
        </p:txBody>
      </p:sp>
      <p:sp>
        <p:nvSpPr>
          <p:cNvPr id="169" name="Google Shape;169;p7"/>
          <p:cNvSpPr txBox="1"/>
          <p:nvPr/>
        </p:nvSpPr>
        <p:spPr>
          <a:xfrm>
            <a:off x="1243225" y="4339900"/>
            <a:ext cx="6657600" cy="769500"/>
          </a:xfrm>
          <a:prstGeom prst="rect">
            <a:avLst/>
          </a:prstGeom>
          <a:noFill/>
          <a:ln>
            <a:noFill/>
          </a:ln>
        </p:spPr>
        <p:txBody>
          <a:bodyPr anchorCtr="0" anchor="t" bIns="91425" lIns="91425" spcFirstLastPara="1" rIns="91425" wrap="square" tIns="91425">
            <a:spAutoFit/>
          </a:bodyPr>
          <a:lstStyle/>
          <a:p>
            <a:pPr indent="0" lvl="0" marL="0" rtl="0" algn="ctr">
              <a:spcBef>
                <a:spcPts val="640"/>
              </a:spcBef>
              <a:spcAft>
                <a:spcPts val="0"/>
              </a:spcAft>
              <a:buNone/>
            </a:pPr>
            <a:r>
              <a:rPr lang="en-US" sz="3800">
                <a:solidFill>
                  <a:schemeClr val="dk1"/>
                </a:solidFill>
                <a:latin typeface="Calibri"/>
                <a:ea typeface="Calibri"/>
                <a:cs typeface="Calibri"/>
                <a:sym typeface="Calibri"/>
              </a:rPr>
              <a:t>Everyone!!!!</a:t>
            </a:r>
            <a:endParaRPr sz="2000">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6"/>
                                        </p:tgtEl>
                                        <p:attrNameLst>
                                          <p:attrName>style.visibility</p:attrName>
                                        </p:attrNameLst>
                                      </p:cBhvr>
                                      <p:to>
                                        <p:strVal val="visible"/>
                                      </p:to>
                                    </p:set>
                                    <p:anim calcmode="lin" valueType="num">
                                      <p:cBhvr additive="base">
                                        <p:cTn dur="1000"/>
                                        <p:tgtEl>
                                          <p:spTgt spid="166"/>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67"/>
                                        </p:tgtEl>
                                        <p:attrNameLst>
                                          <p:attrName>style.visibility</p:attrName>
                                        </p:attrNameLst>
                                      </p:cBhvr>
                                      <p:to>
                                        <p:strVal val="visible"/>
                                      </p:to>
                                    </p:set>
                                    <p:anim calcmode="lin" valueType="num">
                                      <p:cBhvr additive="base">
                                        <p:cTn dur="1000"/>
                                        <p:tgtEl>
                                          <p:spTgt spid="167"/>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168"/>
                                        </p:tgtEl>
                                        <p:attrNameLst>
                                          <p:attrName>style.visibility</p:attrName>
                                        </p:attrNameLst>
                                      </p:cBhvr>
                                      <p:to>
                                        <p:strVal val="visible"/>
                                      </p:to>
                                    </p:set>
                                    <p:anim calcmode="lin" valueType="num">
                                      <p:cBhvr additive="base">
                                        <p:cTn dur="1000"/>
                                        <p:tgtEl>
                                          <p:spTgt spid="168"/>
                                        </p:tgtEl>
                                        <p:attrNameLst>
                                          <p:attrName>ppt_y</p:attrName>
                                        </p:attrNameLst>
                                      </p:cBhvr>
                                      <p:tavLst>
                                        <p:tav fmla="" tm="0">
                                          <p:val>
                                            <p:strVal val="#ppt_y-1"/>
                                          </p:val>
                                        </p:tav>
                                        <p:tav fmla="" tm="100000">
                                          <p:val>
                                            <p:strVal val="#ppt_y"/>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169"/>
                                        </p:tgtEl>
                                        <p:attrNameLst>
                                          <p:attrName>style.visibility</p:attrName>
                                        </p:attrNameLst>
                                      </p:cBhvr>
                                      <p:to>
                                        <p:strVal val="visible"/>
                                      </p:to>
                                    </p:set>
                                    <p:anim calcmode="lin" valueType="num">
                                      <p:cBhvr additive="base">
                                        <p:cTn dur="1000"/>
                                        <p:tgtEl>
                                          <p:spTgt spid="169"/>
                                        </p:tgtEl>
                                        <p:attrNameLst>
                                          <p:attrName>ppt_w</p:attrName>
                                        </p:attrNameLst>
                                      </p:cBhvr>
                                      <p:tavLst>
                                        <p:tav fmla="" tm="0">
                                          <p:val>
                                            <p:strVal val="0"/>
                                          </p:val>
                                        </p:tav>
                                        <p:tav fmla="" tm="100000">
                                          <p:val>
                                            <p:strVal val="#ppt_w"/>
                                          </p:val>
                                        </p:tav>
                                      </p:tavLst>
                                    </p:anim>
                                    <p:anim calcmode="lin" valueType="num">
                                      <p:cBhvr additive="base">
                                        <p:cTn dur="1000"/>
                                        <p:tgtEl>
                                          <p:spTgt spid="169"/>
                                        </p:tgtEl>
                                        <p:attrNameLst>
                                          <p:attrName>ppt_h</p:attrName>
                                        </p:attrNameLst>
                                      </p:cBhvr>
                                      <p:tavLst>
                                        <p:tav fmla="" tm="0">
                                          <p:val>
                                            <p:strVal val="0"/>
                                          </p:val>
                                        </p:tav>
                                        <p:tav fmla="" tm="100000">
                                          <p:val>
                                            <p:strVal val="#ppt_h"/>
                                          </p:val>
                                        </p:tav>
                                      </p:tavLst>
                                    </p:anim>
                                  </p:childTnLst>
                                </p:cTn>
                              </p:par>
                              <p:par>
                                <p:cTn fill="hold" nodeType="withEffect" presetClass="emph" presetID="8" presetSubtype="0">
                                  <p:stCondLst>
                                    <p:cond delay="0"/>
                                  </p:stCondLst>
                                  <p:childTnLst>
                                    <p:animRot by="-21600000">
                                      <p:cBhvr>
                                        <p:cTn dur="1000" fill="hold"/>
                                        <p:tgtEl>
                                          <p:spTgt spid="169"/>
                                        </p:tgtEl>
                                        <p:attrNameLst>
                                          <p:attrName>r</p:attrName>
                                        </p:attrNameLst>
                                      </p:cBhvr>
                                    </p:animRo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174" name="Shape 174"/>
        <p:cNvGrpSpPr/>
        <p:nvPr/>
      </p:nvGrpSpPr>
      <p:grpSpPr>
        <a:xfrm>
          <a:off x="0" y="0"/>
          <a:ext cx="0" cy="0"/>
          <a:chOff x="0" y="0"/>
          <a:chExt cx="0" cy="0"/>
        </a:xfrm>
      </p:grpSpPr>
      <p:pic>
        <p:nvPicPr>
          <p:cNvPr id="175" name="Google Shape;175;p8"/>
          <p:cNvPicPr preferRelativeResize="0"/>
          <p:nvPr/>
        </p:nvPicPr>
        <p:blipFill rotWithShape="1">
          <a:blip r:embed="rId3">
            <a:alphaModFix/>
          </a:blip>
          <a:srcRect b="0" l="0" r="0" t="0"/>
          <a:stretch/>
        </p:blipFill>
        <p:spPr>
          <a:xfrm>
            <a:off x="6477408" y="5562600"/>
            <a:ext cx="2419703" cy="755904"/>
          </a:xfrm>
          <a:prstGeom prst="rect">
            <a:avLst/>
          </a:prstGeom>
          <a:noFill/>
          <a:ln>
            <a:noFill/>
          </a:ln>
        </p:spPr>
      </p:pic>
      <p:sp>
        <p:nvSpPr>
          <p:cNvPr id="176" name="Google Shape;176;p8"/>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7" name="Google Shape;177;p8"/>
          <p:cNvSpPr txBox="1"/>
          <p:nvPr/>
        </p:nvSpPr>
        <p:spPr>
          <a:xfrm>
            <a:off x="0" y="6376859"/>
            <a:ext cx="53340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    Office of Research</a:t>
            </a:r>
            <a:endParaRPr/>
          </a:p>
        </p:txBody>
      </p:sp>
      <p:sp>
        <p:nvSpPr>
          <p:cNvPr id="178" name="Google Shape;178;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17408B"/>
              </a:buClr>
              <a:buSzPts val="3600"/>
              <a:buFont typeface="Calibri"/>
              <a:buNone/>
            </a:pPr>
            <a:r>
              <a:rPr b="1" lang="en-US" sz="3600">
                <a:solidFill>
                  <a:srgbClr val="17408B"/>
                </a:solidFill>
              </a:rPr>
              <a:t>Building Positive  Safety Culture in your Department </a:t>
            </a:r>
            <a:endParaRPr b="1" sz="3600">
              <a:solidFill>
                <a:srgbClr val="17408B"/>
              </a:solidFill>
            </a:endParaRPr>
          </a:p>
        </p:txBody>
      </p:sp>
      <p:sp>
        <p:nvSpPr>
          <p:cNvPr id="179" name="Google Shape;179;p8"/>
          <p:cNvSpPr txBox="1"/>
          <p:nvPr/>
        </p:nvSpPr>
        <p:spPr>
          <a:xfrm>
            <a:off x="457275" y="1564700"/>
            <a:ext cx="8229600" cy="954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US" sz="2500">
                <a:solidFill>
                  <a:schemeClr val="dk1"/>
                </a:solidFill>
                <a:latin typeface="Calibri"/>
                <a:ea typeface="Calibri"/>
                <a:cs typeface="Calibri"/>
                <a:sym typeface="Calibri"/>
              </a:rPr>
              <a:t>Define safety responsibilities in your department. These should be outlined in your safety plan, as applicable.</a:t>
            </a:r>
            <a:endParaRPr sz="2500">
              <a:latin typeface="Calibri"/>
              <a:ea typeface="Calibri"/>
              <a:cs typeface="Calibri"/>
              <a:sym typeface="Calibri"/>
            </a:endParaRPr>
          </a:p>
        </p:txBody>
      </p:sp>
      <p:sp>
        <p:nvSpPr>
          <p:cNvPr id="180" name="Google Shape;180;p8"/>
          <p:cNvSpPr txBox="1"/>
          <p:nvPr/>
        </p:nvSpPr>
        <p:spPr>
          <a:xfrm>
            <a:off x="457825" y="2489800"/>
            <a:ext cx="8229600" cy="5694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Create a training matrix for your department .</a:t>
            </a:r>
            <a:endParaRPr sz="2500">
              <a:solidFill>
                <a:schemeClr val="dk1"/>
              </a:solidFill>
              <a:latin typeface="Calibri"/>
              <a:ea typeface="Calibri"/>
              <a:cs typeface="Calibri"/>
              <a:sym typeface="Calibri"/>
            </a:endParaRPr>
          </a:p>
        </p:txBody>
      </p:sp>
      <p:sp>
        <p:nvSpPr>
          <p:cNvPr id="181" name="Google Shape;181;p8"/>
          <p:cNvSpPr txBox="1"/>
          <p:nvPr/>
        </p:nvSpPr>
        <p:spPr>
          <a:xfrm>
            <a:off x="457175" y="3053075"/>
            <a:ext cx="8229600" cy="9543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Create and enforce a reporting policy for all accidents and near misses.</a:t>
            </a:r>
            <a:endParaRPr sz="2500">
              <a:latin typeface="Calibri"/>
              <a:ea typeface="Calibri"/>
              <a:cs typeface="Calibri"/>
              <a:sym typeface="Calibri"/>
            </a:endParaRPr>
          </a:p>
        </p:txBody>
      </p:sp>
      <p:sp>
        <p:nvSpPr>
          <p:cNvPr id="182" name="Google Shape;182;p8"/>
          <p:cNvSpPr txBox="1"/>
          <p:nvPr/>
        </p:nvSpPr>
        <p:spPr>
          <a:xfrm>
            <a:off x="448300" y="3969300"/>
            <a:ext cx="8229600" cy="5694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Look for ways to prevent </a:t>
            </a:r>
            <a:r>
              <a:rPr lang="en-US" sz="2500">
                <a:solidFill>
                  <a:schemeClr val="dk1"/>
                </a:solidFill>
                <a:latin typeface="Calibri"/>
                <a:ea typeface="Calibri"/>
                <a:cs typeface="Calibri"/>
                <a:sym typeface="Calibri"/>
              </a:rPr>
              <a:t>recurrences</a:t>
            </a:r>
            <a:r>
              <a:rPr lang="en-US" sz="2500">
                <a:solidFill>
                  <a:schemeClr val="dk1"/>
                </a:solidFill>
                <a:latin typeface="Calibri"/>
                <a:ea typeface="Calibri"/>
                <a:cs typeface="Calibri"/>
                <a:sym typeface="Calibri"/>
              </a:rPr>
              <a:t> rather than lay blame.</a:t>
            </a:r>
            <a:endParaRPr sz="2500">
              <a:solidFill>
                <a:schemeClr val="dk1"/>
              </a:solidFill>
              <a:latin typeface="Calibri"/>
              <a:ea typeface="Calibri"/>
              <a:cs typeface="Calibri"/>
              <a:sym typeface="Calibri"/>
            </a:endParaRPr>
          </a:p>
        </p:txBody>
      </p:sp>
      <p:sp>
        <p:nvSpPr>
          <p:cNvPr id="183" name="Google Shape;183;p8"/>
          <p:cNvSpPr txBox="1"/>
          <p:nvPr/>
        </p:nvSpPr>
        <p:spPr>
          <a:xfrm>
            <a:off x="419675" y="4645450"/>
            <a:ext cx="8229600" cy="5694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Celebrate Successes.</a:t>
            </a:r>
            <a:endParaRPr sz="25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1000"/>
                                        <p:tgtEl>
                                          <p:spTgt spid="1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1000"/>
                                        <p:tgtEl>
                                          <p:spTgt spid="1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1000"/>
                                        <p:tgtEl>
                                          <p:spTgt spid="1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1000"/>
                                        <p:tgtEl>
                                          <p:spTgt spid="18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1000"/>
                                        <p:tgtEl>
                                          <p:spTgt spid="1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C5D8F1"/>
            </a:gs>
            <a:gs pos="74000">
              <a:srgbClr val="AEC5E1"/>
            </a:gs>
            <a:gs pos="83000">
              <a:srgbClr val="AEC5E1"/>
            </a:gs>
            <a:gs pos="100000">
              <a:srgbClr val="C8D8EB"/>
            </a:gs>
          </a:gsLst>
          <a:lin ang="5400000" scaled="0"/>
        </a:gradFill>
      </p:bgPr>
    </p:bg>
    <p:spTree>
      <p:nvGrpSpPr>
        <p:cNvPr id="188" name="Shape 188"/>
        <p:cNvGrpSpPr/>
        <p:nvPr/>
      </p:nvGrpSpPr>
      <p:grpSpPr>
        <a:xfrm>
          <a:off x="0" y="0"/>
          <a:ext cx="0" cy="0"/>
          <a:chOff x="0" y="0"/>
          <a:chExt cx="0" cy="0"/>
        </a:xfrm>
      </p:grpSpPr>
      <p:pic>
        <p:nvPicPr>
          <p:cNvPr id="189" name="Google Shape;189;p9"/>
          <p:cNvPicPr preferRelativeResize="0"/>
          <p:nvPr/>
        </p:nvPicPr>
        <p:blipFill rotWithShape="1">
          <a:blip r:embed="rId3">
            <a:alphaModFix/>
          </a:blip>
          <a:srcRect b="0" l="0" r="0" t="0"/>
          <a:stretch/>
        </p:blipFill>
        <p:spPr>
          <a:xfrm>
            <a:off x="6477408" y="5562600"/>
            <a:ext cx="2419703" cy="755904"/>
          </a:xfrm>
          <a:prstGeom prst="rect">
            <a:avLst/>
          </a:prstGeom>
          <a:noFill/>
          <a:ln>
            <a:noFill/>
          </a:ln>
        </p:spPr>
      </p:pic>
      <p:sp>
        <p:nvSpPr>
          <p:cNvPr id="190" name="Google Shape;190;p9"/>
          <p:cNvSpPr/>
          <p:nvPr/>
        </p:nvSpPr>
        <p:spPr>
          <a:xfrm>
            <a:off x="0" y="6370488"/>
            <a:ext cx="9144000" cy="539496"/>
          </a:xfrm>
          <a:prstGeom prst="rect">
            <a:avLst/>
          </a:prstGeom>
          <a:solidFill>
            <a:srgbClr val="17408B"/>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1" name="Google Shape;191;p9"/>
          <p:cNvSpPr txBox="1"/>
          <p:nvPr/>
        </p:nvSpPr>
        <p:spPr>
          <a:xfrm>
            <a:off x="0" y="6376859"/>
            <a:ext cx="53340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    Office of Research</a:t>
            </a:r>
            <a:endParaRPr/>
          </a:p>
        </p:txBody>
      </p:sp>
      <p:sp>
        <p:nvSpPr>
          <p:cNvPr id="192" name="Google Shape;192;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17408B"/>
              </a:buClr>
              <a:buSzPts val="4400"/>
              <a:buFont typeface="Calibri"/>
              <a:buNone/>
            </a:pPr>
            <a:r>
              <a:rPr b="1" lang="en-US">
                <a:solidFill>
                  <a:srgbClr val="17408B"/>
                </a:solidFill>
              </a:rPr>
              <a:t>Next Steps 2023</a:t>
            </a:r>
            <a:endParaRPr/>
          </a:p>
        </p:txBody>
      </p:sp>
      <p:sp>
        <p:nvSpPr>
          <p:cNvPr id="193" name="Google Shape;193;p9"/>
          <p:cNvSpPr txBox="1"/>
          <p:nvPr/>
        </p:nvSpPr>
        <p:spPr>
          <a:xfrm>
            <a:off x="457075" y="1173525"/>
            <a:ext cx="8229600" cy="954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US" sz="2500">
                <a:solidFill>
                  <a:schemeClr val="dk1"/>
                </a:solidFill>
                <a:latin typeface="Calibri"/>
                <a:ea typeface="Calibri"/>
                <a:cs typeface="Calibri"/>
                <a:sym typeface="Calibri"/>
              </a:rPr>
              <a:t>Set up a date to meet and go over your department safety needs.</a:t>
            </a:r>
            <a:endParaRPr sz="2500">
              <a:solidFill>
                <a:schemeClr val="dk1"/>
              </a:solidFill>
              <a:latin typeface="Calibri"/>
              <a:ea typeface="Calibri"/>
              <a:cs typeface="Calibri"/>
              <a:sym typeface="Calibri"/>
            </a:endParaRPr>
          </a:p>
        </p:txBody>
      </p:sp>
      <p:sp>
        <p:nvSpPr>
          <p:cNvPr id="194" name="Google Shape;194;p9"/>
          <p:cNvSpPr txBox="1"/>
          <p:nvPr/>
        </p:nvSpPr>
        <p:spPr>
          <a:xfrm>
            <a:off x="457200" y="2203875"/>
            <a:ext cx="8201700" cy="9543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Appoint a department safety officer (where applicable), if you have not already done so.</a:t>
            </a:r>
            <a:endParaRPr>
              <a:latin typeface="Calibri"/>
              <a:ea typeface="Calibri"/>
              <a:cs typeface="Calibri"/>
              <a:sym typeface="Calibri"/>
            </a:endParaRPr>
          </a:p>
        </p:txBody>
      </p:sp>
      <p:sp>
        <p:nvSpPr>
          <p:cNvPr id="195" name="Google Shape;195;p9"/>
          <p:cNvSpPr txBox="1"/>
          <p:nvPr/>
        </p:nvSpPr>
        <p:spPr>
          <a:xfrm>
            <a:off x="457825" y="3158225"/>
            <a:ext cx="8229600" cy="5694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Set a completion date for your department safety plan.</a:t>
            </a:r>
            <a:endParaRPr sz="2500">
              <a:solidFill>
                <a:schemeClr val="dk1"/>
              </a:solidFill>
              <a:latin typeface="Calibri"/>
              <a:ea typeface="Calibri"/>
              <a:cs typeface="Calibri"/>
              <a:sym typeface="Calibri"/>
            </a:endParaRPr>
          </a:p>
        </p:txBody>
      </p:sp>
      <p:sp>
        <p:nvSpPr>
          <p:cNvPr id="196" name="Google Shape;196;p9"/>
          <p:cNvSpPr txBox="1"/>
          <p:nvPr/>
        </p:nvSpPr>
        <p:spPr>
          <a:xfrm>
            <a:off x="457075" y="3817200"/>
            <a:ext cx="8230500" cy="569400"/>
          </a:xfrm>
          <a:prstGeom prst="rect">
            <a:avLst/>
          </a:prstGeom>
          <a:noFill/>
          <a:ln>
            <a:noFill/>
          </a:ln>
        </p:spPr>
        <p:txBody>
          <a:bodyPr anchorCtr="0" anchor="t" bIns="91425" lIns="91425" spcFirstLastPara="1" rIns="91425" wrap="square" tIns="91425">
            <a:spAutoFit/>
          </a:bodyPr>
          <a:lstStyle/>
          <a:p>
            <a:pPr indent="0" lvl="0" marL="0" rtl="0" algn="l">
              <a:spcBef>
                <a:spcPts val="640"/>
              </a:spcBef>
              <a:spcAft>
                <a:spcPts val="0"/>
              </a:spcAft>
              <a:buClr>
                <a:schemeClr val="dk1"/>
              </a:buClr>
              <a:buSzPts val="1100"/>
              <a:buFont typeface="Arial"/>
              <a:buNone/>
            </a:pPr>
            <a:r>
              <a:rPr lang="en-US" sz="2500">
                <a:solidFill>
                  <a:schemeClr val="dk1"/>
                </a:solidFill>
                <a:latin typeface="Calibri"/>
                <a:ea typeface="Calibri"/>
                <a:cs typeface="Calibri"/>
                <a:sym typeface="Calibri"/>
              </a:rPr>
              <a:t>Enhance the safety culture in your department.</a:t>
            </a:r>
            <a:endParaRPr sz="25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93"/>
                                        </p:tgtEl>
                                        <p:attrNameLst>
                                          <p:attrName>style.visibility</p:attrName>
                                        </p:attrNameLst>
                                      </p:cBhvr>
                                      <p:to>
                                        <p:strVal val="visible"/>
                                      </p:to>
                                    </p:set>
                                    <p:anim calcmode="lin" valueType="num">
                                      <p:cBhvr additive="base">
                                        <p:cTn dur="1000"/>
                                        <p:tgtEl>
                                          <p:spTgt spid="193"/>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94"/>
                                        </p:tgtEl>
                                        <p:attrNameLst>
                                          <p:attrName>style.visibility</p:attrName>
                                        </p:attrNameLst>
                                      </p:cBhvr>
                                      <p:to>
                                        <p:strVal val="visible"/>
                                      </p:to>
                                    </p:set>
                                    <p:anim calcmode="lin" valueType="num">
                                      <p:cBhvr additive="base">
                                        <p:cTn dur="1000"/>
                                        <p:tgtEl>
                                          <p:spTgt spid="194"/>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95"/>
                                        </p:tgtEl>
                                        <p:attrNameLst>
                                          <p:attrName>style.visibility</p:attrName>
                                        </p:attrNameLst>
                                      </p:cBhvr>
                                      <p:to>
                                        <p:strVal val="visible"/>
                                      </p:to>
                                    </p:set>
                                    <p:anim calcmode="lin" valueType="num">
                                      <p:cBhvr additive="base">
                                        <p:cTn dur="1000"/>
                                        <p:tgtEl>
                                          <p:spTgt spid="195"/>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96"/>
                                        </p:tgtEl>
                                        <p:attrNameLst>
                                          <p:attrName>style.visibility</p:attrName>
                                        </p:attrNameLst>
                                      </p:cBhvr>
                                      <p:to>
                                        <p:strVal val="visible"/>
                                      </p:to>
                                    </p:set>
                                    <p:anim calcmode="lin" valueType="num">
                                      <p:cBhvr additive="base">
                                        <p:cTn dur="1000"/>
                                        <p:tgtEl>
                                          <p:spTgt spid="196"/>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2018-08-06T20:15:45Z</dcterms:created>
  <dc:creator>New Mexico Tech</dc:creator>
</cp:coreProperties>
</file>