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3" r:id="rId7"/>
    <p:sldId id="265" r:id="rId8"/>
    <p:sldId id="267" r:id="rId9"/>
    <p:sldId id="269" r:id="rId10"/>
    <p:sldId id="270" r:id="rId11"/>
    <p:sldId id="272" r:id="rId12"/>
    <p:sldId id="295" r:id="rId13"/>
    <p:sldId id="300" r:id="rId14"/>
    <p:sldId id="278" r:id="rId15"/>
    <p:sldId id="276" r:id="rId16"/>
    <p:sldId id="280" r:id="rId17"/>
    <p:sldId id="282" r:id="rId18"/>
    <p:sldId id="284" r:id="rId19"/>
    <p:sldId id="285" r:id="rId20"/>
    <p:sldId id="286" r:id="rId21"/>
    <p:sldId id="287" r:id="rId22"/>
    <p:sldId id="292" r:id="rId23"/>
    <p:sldId id="288" r:id="rId24"/>
    <p:sldId id="289" r:id="rId25"/>
    <p:sldId id="293" r:id="rId26"/>
    <p:sldId id="294" r:id="rId27"/>
    <p:sldId id="301" r:id="rId28"/>
    <p:sldId id="305" r:id="rId29"/>
    <p:sldId id="302" r:id="rId30"/>
    <p:sldId id="307" r:id="rId31"/>
    <p:sldId id="309" r:id="rId32"/>
    <p:sldId id="30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6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9B6F97C-2ADE-4D8F-A58E-591420549FB0}" type="datetimeFigureOut">
              <a:rPr lang="en-US" smtClean="0"/>
              <a:t>4/29/2015</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3EDEFE2-C1E7-4C41-869C-6EA11077094B}"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9B6F97C-2ADE-4D8F-A58E-591420549FB0}" type="datetimeFigureOut">
              <a:rPr lang="en-US" smtClean="0"/>
              <a:t>4/29/2015</a:t>
            </a:fld>
            <a:endParaRPr lang="en-US"/>
          </a:p>
        </p:txBody>
      </p:sp>
      <p:sp>
        <p:nvSpPr>
          <p:cNvPr id="14" name="Slide Number Placeholder 13"/>
          <p:cNvSpPr>
            <a:spLocks noGrp="1"/>
          </p:cNvSpPr>
          <p:nvPr>
            <p:ph type="sldNum" sz="quarter" idx="11"/>
          </p:nvPr>
        </p:nvSpPr>
        <p:spPr/>
        <p:txBody>
          <a:bodyPr/>
          <a:lstStyle/>
          <a:p>
            <a:fld id="{F3EDEFE2-C1E7-4C41-869C-6EA11077094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9B6F97C-2ADE-4D8F-A58E-591420549FB0}" type="datetimeFigureOut">
              <a:rPr lang="en-US" smtClean="0"/>
              <a:t>4/29/2015</a:t>
            </a:fld>
            <a:endParaRPr lang="en-US"/>
          </a:p>
        </p:txBody>
      </p:sp>
      <p:sp>
        <p:nvSpPr>
          <p:cNvPr id="14" name="Slide Number Placeholder 13"/>
          <p:cNvSpPr>
            <a:spLocks noGrp="1"/>
          </p:cNvSpPr>
          <p:nvPr>
            <p:ph type="sldNum" sz="quarter" idx="11"/>
          </p:nvPr>
        </p:nvSpPr>
        <p:spPr/>
        <p:txBody>
          <a:bodyPr/>
          <a:lstStyle/>
          <a:p>
            <a:fld id="{F3EDEFE2-C1E7-4C41-869C-6EA11077094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9B6F97C-2ADE-4D8F-A58E-591420549FB0}" type="datetimeFigureOut">
              <a:rPr lang="en-US" smtClean="0"/>
              <a:t>4/29/2015</a:t>
            </a:fld>
            <a:endParaRPr lang="en-US"/>
          </a:p>
        </p:txBody>
      </p:sp>
      <p:sp>
        <p:nvSpPr>
          <p:cNvPr id="11" name="Slide Number Placeholder 10"/>
          <p:cNvSpPr>
            <a:spLocks noGrp="1"/>
          </p:cNvSpPr>
          <p:nvPr>
            <p:ph type="sldNum" sz="quarter" idx="11"/>
          </p:nvPr>
        </p:nvSpPr>
        <p:spPr/>
        <p:txBody>
          <a:bodyPr/>
          <a:lstStyle/>
          <a:p>
            <a:fld id="{F3EDEFE2-C1E7-4C41-869C-6EA11077094B}"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9B6F97C-2ADE-4D8F-A58E-591420549FB0}" type="datetimeFigureOut">
              <a:rPr lang="en-US" smtClean="0"/>
              <a:t>4/29/2015</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F3EDEFE2-C1E7-4C41-869C-6EA11077094B}"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9B6F97C-2ADE-4D8F-A58E-591420549FB0}" type="datetimeFigureOut">
              <a:rPr lang="en-US" smtClean="0"/>
              <a:t>4/29/2015</a:t>
            </a:fld>
            <a:endParaRPr lang="en-US"/>
          </a:p>
        </p:txBody>
      </p:sp>
      <p:sp>
        <p:nvSpPr>
          <p:cNvPr id="13" name="Slide Number Placeholder 12"/>
          <p:cNvSpPr>
            <a:spLocks noGrp="1"/>
          </p:cNvSpPr>
          <p:nvPr>
            <p:ph type="sldNum" sz="quarter" idx="11"/>
          </p:nvPr>
        </p:nvSpPr>
        <p:spPr/>
        <p:txBody>
          <a:bodyPr/>
          <a:lstStyle/>
          <a:p>
            <a:fld id="{F3EDEFE2-C1E7-4C41-869C-6EA11077094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9B6F97C-2ADE-4D8F-A58E-591420549FB0}" type="datetimeFigureOut">
              <a:rPr lang="en-US" smtClean="0"/>
              <a:t>4/29/2015</a:t>
            </a:fld>
            <a:endParaRPr lang="en-US"/>
          </a:p>
        </p:txBody>
      </p:sp>
      <p:sp>
        <p:nvSpPr>
          <p:cNvPr id="14" name="Slide Number Placeholder 13"/>
          <p:cNvSpPr>
            <a:spLocks noGrp="1"/>
          </p:cNvSpPr>
          <p:nvPr>
            <p:ph type="sldNum" sz="quarter" idx="11"/>
          </p:nvPr>
        </p:nvSpPr>
        <p:spPr/>
        <p:txBody>
          <a:bodyPr/>
          <a:lstStyle/>
          <a:p>
            <a:fld id="{F3EDEFE2-C1E7-4C41-869C-6EA11077094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9B6F97C-2ADE-4D8F-A58E-591420549FB0}" type="datetimeFigureOut">
              <a:rPr lang="en-US" smtClean="0"/>
              <a:t>4/29/2015</a:t>
            </a:fld>
            <a:endParaRPr lang="en-US"/>
          </a:p>
        </p:txBody>
      </p:sp>
      <p:sp>
        <p:nvSpPr>
          <p:cNvPr id="10" name="Slide Number Placeholder 9"/>
          <p:cNvSpPr>
            <a:spLocks noGrp="1"/>
          </p:cNvSpPr>
          <p:nvPr>
            <p:ph type="sldNum" sz="quarter" idx="11"/>
          </p:nvPr>
        </p:nvSpPr>
        <p:spPr/>
        <p:txBody>
          <a:bodyPr/>
          <a:lstStyle/>
          <a:p>
            <a:fld id="{F3EDEFE2-C1E7-4C41-869C-6EA11077094B}"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9B6F97C-2ADE-4D8F-A58E-591420549FB0}" type="datetimeFigureOut">
              <a:rPr lang="en-US" smtClean="0"/>
              <a:t>4/29/2015</a:t>
            </a:fld>
            <a:endParaRPr lang="en-US"/>
          </a:p>
        </p:txBody>
      </p:sp>
      <p:sp>
        <p:nvSpPr>
          <p:cNvPr id="9" name="Slide Number Placeholder 8"/>
          <p:cNvSpPr>
            <a:spLocks noGrp="1"/>
          </p:cNvSpPr>
          <p:nvPr>
            <p:ph type="sldNum" sz="quarter" idx="11"/>
          </p:nvPr>
        </p:nvSpPr>
        <p:spPr/>
        <p:txBody>
          <a:bodyPr/>
          <a:lstStyle/>
          <a:p>
            <a:fld id="{F3EDEFE2-C1E7-4C41-869C-6EA11077094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9B6F97C-2ADE-4D8F-A58E-591420549FB0}" type="datetimeFigureOut">
              <a:rPr lang="en-US" smtClean="0"/>
              <a:t>4/29/2015</a:t>
            </a:fld>
            <a:endParaRPr lang="en-US"/>
          </a:p>
        </p:txBody>
      </p:sp>
      <p:sp>
        <p:nvSpPr>
          <p:cNvPr id="16" name="Slide Number Placeholder 15"/>
          <p:cNvSpPr>
            <a:spLocks noGrp="1"/>
          </p:cNvSpPr>
          <p:nvPr>
            <p:ph type="sldNum" sz="quarter" idx="11"/>
          </p:nvPr>
        </p:nvSpPr>
        <p:spPr/>
        <p:txBody>
          <a:bodyPr/>
          <a:lstStyle/>
          <a:p>
            <a:fld id="{F3EDEFE2-C1E7-4C41-869C-6EA11077094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F9B6F97C-2ADE-4D8F-A58E-591420549FB0}" type="datetimeFigureOut">
              <a:rPr lang="en-US" smtClean="0"/>
              <a:t>4/29/2015</a:t>
            </a:fld>
            <a:endParaRPr lang="en-US"/>
          </a:p>
        </p:txBody>
      </p:sp>
      <p:sp>
        <p:nvSpPr>
          <p:cNvPr id="17" name="Slide Number Placeholder 16"/>
          <p:cNvSpPr>
            <a:spLocks noGrp="1"/>
          </p:cNvSpPr>
          <p:nvPr>
            <p:ph type="sldNum" sz="quarter" idx="11"/>
          </p:nvPr>
        </p:nvSpPr>
        <p:spPr/>
        <p:txBody>
          <a:bodyPr/>
          <a:lstStyle/>
          <a:p>
            <a:fld id="{F3EDEFE2-C1E7-4C41-869C-6EA11077094B}"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3EDEFE2-C1E7-4C41-869C-6EA11077094B}"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9B6F97C-2ADE-4D8F-A58E-591420549FB0}" type="datetimeFigureOut">
              <a:rPr lang="en-US" smtClean="0"/>
              <a:t>4/29/2015</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2.jp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image" Target="../media/image43.gif"/><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45.jpe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581400"/>
            <a:ext cx="5105400" cy="609600"/>
          </a:xfrm>
        </p:spPr>
        <p:txBody>
          <a:bodyPr>
            <a:normAutofit/>
          </a:bodyPr>
          <a:lstStyle/>
          <a:p>
            <a:r>
              <a:rPr lang="en-US" b="1" dirty="0" smtClean="0"/>
              <a:t>Or, how to keep from getting run over, crushed, engulfed, electrocuted, die from a fall, or drown at a mine</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sz="6000" b="1" dirty="0" smtClean="0"/>
              <a:t>Truck Safety at Mines</a:t>
            </a:r>
            <a:endParaRPr lang="en-US" sz="6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501345"/>
            <a:ext cx="3352800" cy="680380"/>
          </a:xfrm>
          <a:prstGeom prst="rect">
            <a:avLst/>
          </a:prstGeom>
        </p:spPr>
      </p:pic>
    </p:spTree>
    <p:extLst>
      <p:ext uri="{BB962C8B-B14F-4D97-AF65-F5344CB8AC3E}">
        <p14:creationId xmlns:p14="http://schemas.microsoft.com/office/powerpoint/2010/main" val="40499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endParaRPr lang="en-US" dirty="0" smtClean="0"/>
          </a:p>
          <a:p>
            <a:r>
              <a:rPr lang="en-US" dirty="0" smtClean="0"/>
              <a:t>Plant </a:t>
            </a:r>
            <a:r>
              <a:rPr lang="en-US" dirty="0"/>
              <a:t>and Processing Equipment</a:t>
            </a:r>
          </a:p>
          <a:p>
            <a:pPr lvl="1"/>
            <a:r>
              <a:rPr lang="en-US" dirty="0"/>
              <a:t>Conveyors, sorters, crushers, and other plant equipment are often continuously in operation.  </a:t>
            </a:r>
          </a:p>
          <a:p>
            <a:pPr lvl="1"/>
            <a:r>
              <a:rPr lang="en-US" dirty="0" smtClean="0"/>
              <a:t>May </a:t>
            </a:r>
            <a:r>
              <a:rPr lang="en-US" dirty="0"/>
              <a:t>deposit material on roadway or shoot off rocks.</a:t>
            </a:r>
          </a:p>
          <a:p>
            <a:pPr lvl="1"/>
            <a:r>
              <a:rPr lang="en-US" dirty="0" smtClean="0"/>
              <a:t>Loose clothing, hands, or feet that come in contact with the equipment can quickly entrap a person. </a:t>
            </a:r>
          </a:p>
          <a:p>
            <a:pPr lvl="1"/>
            <a:endParaRPr lang="en-US" dirty="0" smtClean="0"/>
          </a:p>
          <a:p>
            <a:r>
              <a:rPr lang="en-US" dirty="0"/>
              <a:t>Electrical</a:t>
            </a:r>
          </a:p>
          <a:p>
            <a:pPr lvl="1"/>
            <a:r>
              <a:rPr lang="en-US" dirty="0"/>
              <a:t>High voltages, numerous cords, and charged equipment</a:t>
            </a:r>
          </a:p>
          <a:p>
            <a:pPr marL="228600" lvl="1" indent="0">
              <a:buNone/>
            </a:pPr>
            <a:endParaRPr lang="en-US" dirty="0" smtClean="0"/>
          </a:p>
          <a:p>
            <a:r>
              <a:rPr lang="en-US" dirty="0"/>
              <a:t>Water Hazards</a:t>
            </a:r>
          </a:p>
          <a:p>
            <a:pPr lvl="1"/>
            <a:r>
              <a:rPr lang="en-US" dirty="0" smtClean="0"/>
              <a:t>Lakes </a:t>
            </a:r>
            <a:r>
              <a:rPr lang="en-US" dirty="0"/>
              <a:t>and ponds for dredging operations, flowing streams or rivers, ponds to accumulate water runoff, moisture on equipment and stockpiles, and puddles and muddy areas due to weather.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838606"/>
            <a:ext cx="2133600" cy="1471951"/>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val="0"/>
              </a:ext>
            </a:extLst>
          </a:blip>
          <a:stretch>
            <a:fillRect/>
          </a:stretch>
        </p:blipFill>
        <p:spPr>
          <a:xfrm>
            <a:off x="4267200" y="228600"/>
            <a:ext cx="3533775" cy="2344071"/>
          </a:xfrm>
          <a:prstGeom prst="rect">
            <a:avLst/>
          </a:prstGeom>
          <a:ln w="38100">
            <a:solidFill>
              <a:srgbClr val="0070C0"/>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6250" y="4495799"/>
            <a:ext cx="3552825" cy="2176729"/>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20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2000"/>
                            </p:stCondLst>
                            <p:childTnLst>
                              <p:par>
                                <p:cTn id="9" presetID="53" presetClass="entr" presetSubtype="16" fill="hold" nodeType="afterEffect">
                                  <p:stCondLst>
                                    <p:cond delay="15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4000"/>
                            </p:stCondLst>
                            <p:childTnLst>
                              <p:par>
                                <p:cTn id="15" presetID="10" presetClass="entr" presetSubtype="0" fill="hold" nodeType="after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Tripping and Falling Hazards</a:t>
            </a:r>
          </a:p>
          <a:p>
            <a:pPr lvl="1"/>
            <a:r>
              <a:rPr lang="en-US" dirty="0" smtClean="0"/>
              <a:t>Tripping and falling hazards are the most common type of hazards found in any work place.</a:t>
            </a:r>
          </a:p>
          <a:p>
            <a:pPr lvl="1"/>
            <a:r>
              <a:rPr lang="en-US" dirty="0" smtClean="0"/>
              <a:t>Mines are inherently prone to tripping hazards from uneven surfaces, strewn rocks, discarded equipment, and chords on the ground.</a:t>
            </a:r>
          </a:p>
          <a:p>
            <a:pPr lvl="1"/>
            <a:r>
              <a:rPr lang="en-US" dirty="0" smtClean="0"/>
              <a:t>Even paved areas can present tripping and falling hazards.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191000"/>
            <a:ext cx="3810000" cy="2527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754" y="609600"/>
            <a:ext cx="2260092" cy="3386145"/>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492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53" presetClass="entr" presetSubtype="16"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Changing Conditions</a:t>
            </a:r>
          </a:p>
          <a:p>
            <a:pPr lvl="1"/>
            <a:r>
              <a:rPr lang="en-US" dirty="0" smtClean="0"/>
              <a:t>A mine, plant, roadways, or loading areas can be different each time a trucker arrives.</a:t>
            </a:r>
          </a:p>
          <a:p>
            <a:pPr lvl="1"/>
            <a:r>
              <a:rPr lang="en-US" dirty="0" smtClean="0"/>
              <a:t>A mine pit can change due to more digging</a:t>
            </a:r>
          </a:p>
          <a:p>
            <a:pPr lvl="1"/>
            <a:r>
              <a:rPr lang="en-US" dirty="0" smtClean="0"/>
              <a:t>Plant areas can be re-configured due to changes in location of materials or product needs.</a:t>
            </a:r>
          </a:p>
          <a:p>
            <a:pPr lvl="1"/>
            <a:r>
              <a:rPr lang="en-US" dirty="0" smtClean="0"/>
              <a:t>Stockpiles can change in size, location, and number due to product demand.</a:t>
            </a:r>
          </a:p>
          <a:p>
            <a:pPr lvl="1"/>
            <a:r>
              <a:rPr lang="en-US" dirty="0" smtClean="0"/>
              <a:t>Loading areas may change due to changed product stockpiles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723900"/>
            <a:ext cx="3773287" cy="251460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791" y="3733800"/>
            <a:ext cx="3733296" cy="2487949"/>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36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Mine Site Training</a:t>
            </a:r>
          </a:p>
          <a:p>
            <a:pPr lvl="1"/>
            <a:r>
              <a:rPr lang="en-US" dirty="0"/>
              <a:t>MSHA requires that truckers travelling onto a mine get training in the </a:t>
            </a:r>
            <a:r>
              <a:rPr lang="en-US" u="sng" dirty="0"/>
              <a:t>specific hazards </a:t>
            </a:r>
            <a:r>
              <a:rPr lang="en-US" dirty="0"/>
              <a:t>of that mine.  </a:t>
            </a:r>
          </a:p>
          <a:p>
            <a:pPr lvl="1"/>
            <a:r>
              <a:rPr lang="en-US" dirty="0" smtClean="0"/>
              <a:t>Safety signs also provide guidance to safety at the mine site.</a:t>
            </a:r>
            <a:endParaRPr lang="en-US" dirty="0"/>
          </a:p>
          <a:p>
            <a:pPr lvl="1"/>
            <a:r>
              <a:rPr lang="en-US" dirty="0" smtClean="0"/>
              <a:t>This </a:t>
            </a:r>
            <a:r>
              <a:rPr lang="en-US" dirty="0"/>
              <a:t>training is provided by the mine</a:t>
            </a:r>
          </a:p>
          <a:p>
            <a:pPr lvl="1"/>
            <a:r>
              <a:rPr lang="en-US" dirty="0"/>
              <a:t>To learn how to get this training, contact the scale house or mine company’s office.</a:t>
            </a:r>
          </a:p>
          <a:p>
            <a:pPr marL="0" indent="0">
              <a:buNone/>
            </a:pPr>
            <a:endParaRPr lang="en-US" dirty="0"/>
          </a:p>
        </p:txBody>
      </p:sp>
      <p:sp>
        <p:nvSpPr>
          <p:cNvPr id="4" name="Rectangle 3"/>
          <p:cNvSpPr/>
          <p:nvPr/>
        </p:nvSpPr>
        <p:spPr>
          <a:xfrm>
            <a:off x="5181600" y="685800"/>
            <a:ext cx="2354695" cy="1785104"/>
          </a:xfrm>
          <a:prstGeom prst="rect">
            <a:avLst/>
          </a:prstGeom>
          <a:noFill/>
        </p:spPr>
        <p:txBody>
          <a:bodyPr wrap="square" lIns="91440" tIns="45720" rIns="91440" bIns="45720">
            <a:spAutoFit/>
          </a:bodyPr>
          <a:lstStyle/>
          <a:p>
            <a:pPr algn="ctr"/>
            <a:r>
              <a:rPr lang="en-US" sz="5500" b="1" cap="none" spc="0" dirty="0" smtClean="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rPr>
              <a:t>Safety </a:t>
            </a:r>
          </a:p>
          <a:p>
            <a:pPr algn="ctr"/>
            <a:r>
              <a:rPr lang="en-US" sz="5500" b="1" dirty="0" smtClean="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rPr>
              <a:t>Rules</a:t>
            </a:r>
            <a:endParaRPr lang="en-US" sz="5500" b="1" cap="none" spc="0" dirty="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812" y="2971800"/>
            <a:ext cx="2764270" cy="2764270"/>
          </a:xfrm>
          <a:prstGeom prst="rect">
            <a:avLst/>
          </a:prstGeom>
        </p:spPr>
      </p:pic>
    </p:spTree>
    <p:extLst>
      <p:ext uri="{BB962C8B-B14F-4D97-AF65-F5344CB8AC3E}">
        <p14:creationId xmlns:p14="http://schemas.microsoft.com/office/powerpoint/2010/main" val="214575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Most crucial safety considerations</a:t>
            </a:r>
          </a:p>
          <a:p>
            <a:pPr marL="0" indent="0">
              <a:buNone/>
            </a:pPr>
            <a:endParaRPr lang="en-US" b="1" dirty="0" smtClean="0"/>
          </a:p>
          <a:p>
            <a:r>
              <a:rPr lang="en-US" dirty="0" smtClean="0"/>
              <a:t>Loading areas</a:t>
            </a:r>
          </a:p>
          <a:p>
            <a:r>
              <a:rPr lang="en-US" dirty="0" smtClean="0"/>
              <a:t>Relationship of the driver to the truck</a:t>
            </a:r>
          </a:p>
          <a:p>
            <a:r>
              <a:rPr lang="en-US" dirty="0" smtClean="0"/>
              <a:t>Travel through the mine and plant area.</a:t>
            </a:r>
            <a:endParaRPr lang="en-US" dirty="0"/>
          </a:p>
        </p:txBody>
      </p:sp>
      <p:sp>
        <p:nvSpPr>
          <p:cNvPr id="4" name="Title 3"/>
          <p:cNvSpPr>
            <a:spLocks noGrp="1"/>
          </p:cNvSpPr>
          <p:nvPr>
            <p:ph type="title"/>
          </p:nvPr>
        </p:nvSpPr>
        <p:spPr>
          <a:prstGeom prst="rect">
            <a:avLst/>
          </a:prstGeom>
          <a:noFill/>
        </p:spPr>
        <p:txBody>
          <a:bodyPr wrap="square" lIns="91440" tIns="45720" rIns="91440" bIns="45720">
            <a:spAutoFit/>
          </a:bodyPr>
          <a:lstStyle/>
          <a:p>
            <a:pPr algn="ctr"/>
            <a:r>
              <a:rPr lang="en-US" sz="5500" b="1" cap="none" spc="0" dirty="0" smtClean="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rPr>
              <a:t>Safety </a:t>
            </a:r>
          </a:p>
          <a:p>
            <a:pPr algn="ctr"/>
            <a:r>
              <a:rPr lang="en-US" sz="5500" b="1" dirty="0" smtClean="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rPr>
              <a:t>Rules</a:t>
            </a:r>
            <a:endParaRPr lang="en-US" sz="5500" b="1" cap="none" spc="0" dirty="0">
              <a:ln w="9525" cmpd="sng">
                <a:solidFill>
                  <a:srgbClr val="FFFFFF"/>
                </a:solidFill>
                <a:prstDash val="solid"/>
                <a:miter lim="800000"/>
              </a:ln>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algn="tl" rotWithShape="0">
                  <a:srgbClr val="000000"/>
                </a:outerShdw>
              </a:effectLst>
            </a:endParaRPr>
          </a:p>
        </p:txBody>
      </p:sp>
    </p:spTree>
    <p:extLst>
      <p:ext uri="{BB962C8B-B14F-4D97-AF65-F5344CB8AC3E}">
        <p14:creationId xmlns:p14="http://schemas.microsoft.com/office/powerpoint/2010/main" val="328246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Follow Mine Traffic Rules</a:t>
            </a:r>
            <a:endParaRPr lang="en-US" dirty="0"/>
          </a:p>
          <a:p>
            <a:r>
              <a:rPr lang="en-US" dirty="0" smtClean="0"/>
              <a:t>Each mine will have specific traffic rules.</a:t>
            </a:r>
          </a:p>
          <a:p>
            <a:r>
              <a:rPr lang="en-US" dirty="0" smtClean="0"/>
              <a:t>These include speed </a:t>
            </a:r>
            <a:r>
              <a:rPr lang="en-US" dirty="0"/>
              <a:t>limits, traffic patterns, </a:t>
            </a:r>
            <a:r>
              <a:rPr lang="en-US" dirty="0" smtClean="0"/>
              <a:t> and which </a:t>
            </a:r>
            <a:r>
              <a:rPr lang="en-US" dirty="0"/>
              <a:t>side of the road to drive </a:t>
            </a:r>
            <a:r>
              <a:rPr lang="en-US" dirty="0" smtClean="0"/>
              <a:t>on.   </a:t>
            </a:r>
          </a:p>
          <a:p>
            <a:r>
              <a:rPr lang="en-US" dirty="0" smtClean="0"/>
              <a:t>These make travelling through the mine and plant safer for both the trucker and workers. </a:t>
            </a: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9000"/>
                    </a14:imgEffect>
                  </a14:imgLayer>
                </a14:imgProps>
              </a:ext>
              <a:ext uri="{28A0092B-C50C-407E-A947-70E740481C1C}">
                <a14:useLocalDpi xmlns:a14="http://schemas.microsoft.com/office/drawing/2010/main" val="0"/>
              </a:ext>
            </a:extLst>
          </a:blip>
          <a:stretch>
            <a:fillRect/>
          </a:stretch>
        </p:blipFill>
        <p:spPr>
          <a:xfrm>
            <a:off x="4724400" y="762000"/>
            <a:ext cx="3352800" cy="251460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tretch>
            <a:fillRect/>
          </a:stretch>
        </p:blipFill>
        <p:spPr>
          <a:xfrm>
            <a:off x="4752975" y="3733800"/>
            <a:ext cx="3352800" cy="25146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8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42"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Wear seat belts</a:t>
            </a:r>
          </a:p>
          <a:p>
            <a:pPr lvl="1"/>
            <a:r>
              <a:rPr lang="en-US" dirty="0" smtClean="0"/>
              <a:t>This is important for public roads as well as mine site travel, MSHA and CalOSHA can site the trucker for not wearing a seat belt on a mine site.</a:t>
            </a:r>
          </a:p>
          <a:p>
            <a:pPr lvl="1"/>
            <a:endParaRPr lang="en-US" dirty="0" smtClean="0"/>
          </a:p>
          <a:p>
            <a:pPr lvl="1"/>
            <a:endParaRPr lang="en-US" dirty="0"/>
          </a:p>
          <a:p>
            <a:pPr lvl="1"/>
            <a:endParaRPr lang="en-US" dirty="0"/>
          </a:p>
          <a:p>
            <a:r>
              <a:rPr lang="en-US" dirty="0"/>
              <a:t>Yield to heavy equipment</a:t>
            </a:r>
          </a:p>
          <a:p>
            <a:pPr lvl="1"/>
            <a:r>
              <a:rPr lang="en-US" dirty="0"/>
              <a:t>Stop first.</a:t>
            </a:r>
          </a:p>
          <a:p>
            <a:pPr lvl="1"/>
            <a:r>
              <a:rPr lang="en-US" dirty="0"/>
              <a:t>Make visual contact with the heavy equipment operator</a:t>
            </a:r>
          </a:p>
          <a:p>
            <a:pPr lvl="1"/>
            <a:r>
              <a:rPr lang="en-US" dirty="0"/>
              <a:t>Wait until the operator motions you by, or he/she takes the right-of-way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025" y="533400"/>
            <a:ext cx="2514600" cy="2514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25" y="3429000"/>
            <a:ext cx="3124200" cy="234315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26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2" presetClass="entr" presetSubtype="2"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Stay Alert when travelling in loading areas</a:t>
            </a:r>
          </a:p>
          <a:p>
            <a:pPr lvl="1"/>
            <a:r>
              <a:rPr lang="en-US" dirty="0" smtClean="0"/>
              <a:t>Watch for plant workers on foot</a:t>
            </a:r>
          </a:p>
          <a:p>
            <a:pPr lvl="1"/>
            <a:r>
              <a:rPr lang="en-US" dirty="0" smtClean="0"/>
              <a:t>Watch for heavy equipment or smaller vehicles, such as pickups, and other trucks hauling aggregates</a:t>
            </a:r>
          </a:p>
          <a:p>
            <a:pPr lvl="1"/>
            <a:r>
              <a:rPr lang="en-US" dirty="0" smtClean="0"/>
              <a:t>Stockpiles can create blind spots</a:t>
            </a:r>
          </a:p>
          <a:p>
            <a:pPr lvl="1"/>
            <a:r>
              <a:rPr lang="en-US" dirty="0" smtClean="0"/>
              <a:t>Keep your speed down in these areas </a:t>
            </a:r>
          </a:p>
          <a:p>
            <a:pPr lvl="1"/>
            <a:endParaRPr lang="en-US" dirty="0"/>
          </a:p>
          <a:p>
            <a:pPr marL="228600" lvl="1" indent="0">
              <a:buNone/>
            </a:pPr>
            <a:endParaRPr lang="en-US" dirty="0" smtClean="0"/>
          </a:p>
          <a:p>
            <a:r>
              <a:rPr lang="en-US" dirty="0"/>
              <a:t>Stay Back from </a:t>
            </a:r>
            <a:r>
              <a:rPr lang="en-US" dirty="0" smtClean="0"/>
              <a:t>Stockpiles</a:t>
            </a:r>
            <a:endParaRPr lang="en-US" dirty="0"/>
          </a:p>
          <a:p>
            <a:pPr lvl="1"/>
            <a:r>
              <a:rPr lang="en-US" dirty="0"/>
              <a:t>By staying a distance away, you will be more visible to other vehicles and the </a:t>
            </a:r>
            <a:r>
              <a:rPr lang="en-US" dirty="0" smtClean="0"/>
              <a:t>loader(s</a:t>
            </a:r>
            <a:r>
              <a:rPr lang="en-US" dirty="0"/>
              <a:t>)</a:t>
            </a:r>
          </a:p>
          <a:p>
            <a:pPr lvl="1"/>
            <a:r>
              <a:rPr lang="en-US" dirty="0"/>
              <a:t>This also protects you from potential engulfment if stockpiles collapse</a:t>
            </a:r>
          </a:p>
          <a:p>
            <a:pPr lvl="1"/>
            <a:r>
              <a:rPr lang="en-US" dirty="0"/>
              <a:t>Do not stand, walk, park, or drive close to the base of a </a:t>
            </a:r>
            <a:r>
              <a:rPr lang="en-US" dirty="0" smtClean="0"/>
              <a:t>stockpile</a:t>
            </a:r>
            <a:r>
              <a:rPr lang="en-US" dirty="0"/>
              <a:t>.</a:t>
            </a:r>
            <a:endParaRPr lang="en-US" dirty="0" smtClean="0"/>
          </a:p>
          <a:p>
            <a:pPr lvl="1"/>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2000" contrast="11000"/>
                    </a14:imgEffect>
                  </a14:imgLayer>
                </a14:imgProps>
              </a:ext>
              <a:ext uri="{28A0092B-C50C-407E-A947-70E740481C1C}">
                <a14:useLocalDpi xmlns:a14="http://schemas.microsoft.com/office/drawing/2010/main" val="0"/>
              </a:ext>
            </a:extLst>
          </a:blip>
          <a:stretch>
            <a:fillRect/>
          </a:stretch>
        </p:blipFill>
        <p:spPr>
          <a:xfrm>
            <a:off x="4648200" y="457200"/>
            <a:ext cx="3454400" cy="259080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0" y="3657600"/>
            <a:ext cx="3524250" cy="23622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50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 Not Pull In Behind a Loader or Heavy Equipment.</a:t>
            </a:r>
          </a:p>
          <a:p>
            <a:pPr lvl="1"/>
            <a:r>
              <a:rPr lang="en-US" dirty="0" smtClean="0"/>
              <a:t>Heavy equipment operators have limited visibility.</a:t>
            </a:r>
          </a:p>
          <a:p>
            <a:pPr lvl="1"/>
            <a:r>
              <a:rPr lang="en-US" dirty="0" smtClean="0"/>
              <a:t>If a loader is digging in a stockpile, or there is other heavy equipment stopped at the plant, stop well behind them.</a:t>
            </a:r>
          </a:p>
          <a:p>
            <a:pPr marL="457200" lvl="1" indent="0">
              <a:buNone/>
            </a:pPr>
            <a:r>
              <a:rPr lang="en-US" dirty="0" smtClean="0"/>
              <a:t> </a:t>
            </a:r>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133600"/>
            <a:ext cx="3505200" cy="26289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29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Stay In Your Trucks</a:t>
            </a:r>
            <a:endParaRPr lang="en-US" dirty="0"/>
          </a:p>
          <a:p>
            <a:pPr lvl="1"/>
            <a:r>
              <a:rPr lang="en-US" dirty="0"/>
              <a:t>If possible, stay in your truck!  </a:t>
            </a:r>
            <a:endParaRPr lang="en-US" dirty="0" smtClean="0"/>
          </a:p>
          <a:p>
            <a:pPr lvl="1"/>
            <a:r>
              <a:rPr lang="en-US" dirty="0" smtClean="0"/>
              <a:t>Every </a:t>
            </a:r>
            <a:r>
              <a:rPr lang="en-US" dirty="0"/>
              <a:t>time a driver steps out of their truck, the hazards for a driver increase. </a:t>
            </a:r>
            <a:endParaRPr lang="en-US" dirty="0" smtClean="0"/>
          </a:p>
          <a:p>
            <a:pPr lvl="1"/>
            <a:r>
              <a:rPr lang="en-US" dirty="0" smtClean="0"/>
              <a:t>Remaining in a truck is the single best thing a driver can do to protect themselves at a mine </a:t>
            </a:r>
          </a:p>
          <a:p>
            <a:pPr lvl="1"/>
            <a:r>
              <a:rPr lang="en-US" dirty="0" smtClean="0"/>
              <a:t>If </a:t>
            </a:r>
            <a:r>
              <a:rPr lang="en-US" dirty="0"/>
              <a:t>a driver does get out of a truck, wear hard hats, safety glasses, vests, and other protective </a:t>
            </a:r>
            <a:r>
              <a:rPr lang="en-US" dirty="0" smtClean="0"/>
              <a:t>equipment.</a:t>
            </a:r>
            <a:endParaRPr lang="en-US" dirty="0"/>
          </a:p>
        </p:txBody>
      </p:sp>
      <p:pic>
        <p:nvPicPr>
          <p:cNvPr id="3074" name="Picture 2" descr="C:\Users\tysontl\Pictures\Safety Jeopardy Pics\Equip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086" y="2133600"/>
            <a:ext cx="4180114" cy="2743200"/>
          </a:xfrm>
          <a:prstGeom prst="rect">
            <a:avLst/>
          </a:prstGeom>
          <a:noFill/>
          <a:ln w="38100">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4800600" y="1790700"/>
            <a:ext cx="3276600" cy="3429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334000" y="2286000"/>
            <a:ext cx="2362200" cy="22860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94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6000"/>
                            </p:stCondLst>
                            <p:childTnLst>
                              <p:par>
                                <p:cTn id="9" presetID="16" presetClass="entr" presetSubtype="21"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California mines share a  common bond with California’s truckers.  </a:t>
            </a:r>
          </a:p>
          <a:p>
            <a:pPr marL="0" indent="0">
              <a:buNone/>
            </a:pPr>
            <a:endParaRPr lang="en-US" dirty="0" smtClean="0"/>
          </a:p>
          <a:p>
            <a:pPr marL="0" indent="0">
              <a:buNone/>
            </a:pPr>
            <a:r>
              <a:rPr lang="en-US" dirty="0" smtClean="0"/>
              <a:t>Together, we supply the materials that help feed, build and maintain California.</a:t>
            </a:r>
          </a:p>
          <a:p>
            <a:pPr marL="0" indent="0">
              <a:buNone/>
            </a:pPr>
            <a:endParaRPr lang="en-US" dirty="0" smtClean="0"/>
          </a:p>
          <a:p>
            <a:pPr marL="0" indent="0">
              <a:buNone/>
            </a:pPr>
            <a:r>
              <a:rPr lang="en-US" dirty="0" smtClean="0"/>
              <a:t>It is a true partnership that is an important part of the foundation of California’s economy and growth.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914" y="1981200"/>
            <a:ext cx="4007005" cy="26670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72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Do Not Climb on Trucks!</a:t>
            </a:r>
            <a:r>
              <a:rPr lang="en-US" dirty="0"/>
              <a:t> </a:t>
            </a:r>
          </a:p>
          <a:p>
            <a:pPr lvl="1"/>
            <a:r>
              <a:rPr lang="en-US" dirty="0"/>
              <a:t>Every time a trucker climbs on a truck there is a possibility for a fall.  </a:t>
            </a:r>
            <a:r>
              <a:rPr lang="en-US" i="1" dirty="0"/>
              <a:t>Even falling 6 feet can kill a person</a:t>
            </a:r>
            <a:r>
              <a:rPr lang="en-US" dirty="0"/>
              <a:t>.  </a:t>
            </a:r>
            <a:endParaRPr lang="en-US" dirty="0" smtClean="0"/>
          </a:p>
          <a:p>
            <a:pPr lvl="1"/>
            <a:r>
              <a:rPr lang="en-US" dirty="0" smtClean="0"/>
              <a:t>This is a serious and common concern with truckers at mines.</a:t>
            </a:r>
          </a:p>
          <a:p>
            <a:pPr lvl="1"/>
            <a:r>
              <a:rPr lang="en-US" dirty="0" smtClean="0"/>
              <a:t>Most mines prohibit climbing on trucks or trailers</a:t>
            </a:r>
          </a:p>
          <a:p>
            <a:pPr lvl="1"/>
            <a:r>
              <a:rPr lang="en-US" dirty="0" smtClean="0"/>
              <a:t>MSHA can remove a driver and issue a citation.</a:t>
            </a:r>
          </a:p>
          <a:p>
            <a:pPr lvl="1"/>
            <a:r>
              <a:rPr lang="en-US" dirty="0" smtClean="0"/>
              <a:t>Some mines may prohibit a driver from returning.</a:t>
            </a:r>
            <a:endParaRPr lang="en-US" dirty="0"/>
          </a:p>
          <a:p>
            <a:pPr marL="457200" lvl="1" indent="0">
              <a:buNone/>
            </a:pPr>
            <a:r>
              <a:rPr lang="en-US" dirty="0" smtClean="0"/>
              <a:t>  </a:t>
            </a:r>
            <a:endParaRPr lang="en-US" dirty="0"/>
          </a:p>
          <a:p>
            <a:endParaRPr lang="en-US" dirty="0"/>
          </a:p>
        </p:txBody>
      </p:sp>
      <p:sp>
        <p:nvSpPr>
          <p:cNvPr id="2" name="Title 1"/>
          <p:cNvSpPr>
            <a:spLocks noGrp="1"/>
          </p:cNvSpPr>
          <p:nvPr>
            <p:ph type="title"/>
          </p:nvPr>
        </p:nvSpPr>
        <p:spPr/>
        <p:txBody>
          <a:bodyP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00488" y="1662113"/>
            <a:ext cx="4762500" cy="3571875"/>
          </a:xfrm>
          <a:prstGeom prst="rect">
            <a:avLst/>
          </a:prstGeom>
          <a:ln w="50800">
            <a:solidFill>
              <a:srgbClr val="C00000"/>
            </a:solidFill>
          </a:ln>
          <a:effectLst>
            <a:outerShdw blurRad="50800" dist="38100" dir="2700000" algn="tl" rotWithShape="0">
              <a:prstClr val="black">
                <a:alpha val="40000"/>
              </a:prstClr>
            </a:outerShdw>
          </a:effectLst>
        </p:spPr>
      </p:pic>
      <p:cxnSp>
        <p:nvCxnSpPr>
          <p:cNvPr id="6" name="Straight Arrow Connector 5"/>
          <p:cNvCxnSpPr/>
          <p:nvPr/>
        </p:nvCxnSpPr>
        <p:spPr>
          <a:xfrm flipH="1">
            <a:off x="5410200" y="2286000"/>
            <a:ext cx="1219200" cy="9144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6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657600" cy="4800600"/>
          </a:xfrm>
        </p:spPr>
        <p:txBody>
          <a:bodyPr>
            <a:normAutofit/>
          </a:bodyPr>
          <a:lstStyle/>
          <a:p>
            <a:r>
              <a:rPr lang="en-US" b="1" dirty="0" smtClean="0"/>
              <a:t>Do Not Climb on Trucks!</a:t>
            </a:r>
            <a:r>
              <a:rPr lang="en-US" dirty="0" smtClean="0"/>
              <a:t> </a:t>
            </a:r>
          </a:p>
          <a:p>
            <a:pPr lvl="1"/>
            <a:r>
              <a:rPr lang="en-US" dirty="0" smtClean="0"/>
              <a:t>These are options to consider if there is need to trim or level a load:</a:t>
            </a:r>
          </a:p>
          <a:p>
            <a:pPr lvl="2"/>
            <a:r>
              <a:rPr lang="en-US" dirty="0" smtClean="0"/>
              <a:t>Use a tarp system that can be operated from the cab or ground </a:t>
            </a:r>
          </a:p>
          <a:p>
            <a:pPr lvl="2"/>
            <a:r>
              <a:rPr lang="en-US" dirty="0" smtClean="0"/>
              <a:t>Request assistance from a loader operator.</a:t>
            </a:r>
          </a:p>
          <a:p>
            <a:pPr lvl="2"/>
            <a:r>
              <a:rPr lang="en-US" dirty="0" smtClean="0"/>
              <a:t>Utilize a loading structure, if available, to rake the load.  Remember to use safety harnesses to avoid a fall.</a:t>
            </a:r>
          </a:p>
          <a:p>
            <a:endParaRPr lang="en-US" dirty="0"/>
          </a:p>
        </p:txBody>
      </p:sp>
      <p:sp>
        <p:nvSpPr>
          <p:cNvPr id="2" name="Title 1"/>
          <p:cNvSpPr>
            <a:spLocks noGrp="1"/>
          </p:cNvSpPr>
          <p:nvPr>
            <p:ph type="title"/>
          </p:nvPr>
        </p:nvSpPr>
        <p:spPr/>
        <p:txBody>
          <a:bodyPr>
            <a:normAutofit/>
          </a:bodyPr>
          <a:lstStyle/>
          <a:p>
            <a:pPr algn="ct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05250" y="1657350"/>
            <a:ext cx="4724400" cy="3543300"/>
          </a:xfrm>
          <a:prstGeom prst="rect">
            <a:avLst/>
          </a:prstGeom>
          <a:ln w="50800">
            <a:solidFill>
              <a:srgbClr val="C00000"/>
            </a:solidFill>
          </a:ln>
          <a:effectLst>
            <a:outerShdw blurRad="50800" dist="38100" dir="2700000" algn="tl" rotWithShape="0">
              <a:prstClr val="black">
                <a:alpha val="40000"/>
              </a:prstClr>
            </a:outerShdw>
          </a:effectLst>
        </p:spPr>
      </p:pic>
      <p:sp>
        <p:nvSpPr>
          <p:cNvPr id="6" name="Oval 5"/>
          <p:cNvSpPr/>
          <p:nvPr/>
        </p:nvSpPr>
        <p:spPr>
          <a:xfrm>
            <a:off x="4724398" y="1143000"/>
            <a:ext cx="2362201" cy="2514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086350" y="1524000"/>
            <a:ext cx="1695450" cy="16764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0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6000"/>
                            </p:stCondLst>
                            <p:childTnLst>
                              <p:par>
                                <p:cTn id="9" presetID="16" presetClass="entr" presetSubtype="21"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657600" cy="5029200"/>
          </a:xfrm>
        </p:spPr>
        <p:txBody>
          <a:bodyPr>
            <a:normAutofit/>
          </a:bodyPr>
          <a:lstStyle/>
          <a:p>
            <a:r>
              <a:rPr lang="en-US" b="1" dirty="0" smtClean="0"/>
              <a:t>Do Not Climb on Trucks!</a:t>
            </a:r>
            <a:r>
              <a:rPr lang="en-US" dirty="0" smtClean="0"/>
              <a:t> </a:t>
            </a:r>
          </a:p>
          <a:p>
            <a:pPr lvl="1"/>
            <a:r>
              <a:rPr lang="en-US" dirty="0" smtClean="0"/>
              <a:t>Only tarp or trim loads in designated areas. </a:t>
            </a:r>
          </a:p>
          <a:p>
            <a:pPr lvl="1"/>
            <a:r>
              <a:rPr lang="en-US" dirty="0" smtClean="0"/>
              <a:t>The CA Vehicle Code specifically requires that aggregate plants designate a location for truckers to tarp or trim loads on the mine site.</a:t>
            </a:r>
          </a:p>
          <a:p>
            <a:pPr lvl="1"/>
            <a:r>
              <a:rPr lang="en-US" i="1" dirty="0" smtClean="0"/>
              <a:t>Note:</a:t>
            </a:r>
            <a:r>
              <a:rPr lang="en-US" dirty="0" smtClean="0"/>
              <a:t>  A designated location is not required if there is less than 100 yards from the scale house to the exit.  At such locations, the truck may not travel more than 200 yards on public roads without </a:t>
            </a:r>
            <a:r>
              <a:rPr lang="en-US" dirty="0" err="1" smtClean="0"/>
              <a:t>tarping</a:t>
            </a:r>
            <a:r>
              <a:rPr lang="en-US" dirty="0" smtClean="0"/>
              <a:t> or leveling the load.</a:t>
            </a:r>
          </a:p>
        </p:txBody>
      </p:sp>
      <p:sp>
        <p:nvSpPr>
          <p:cNvPr id="2" name="Title 1"/>
          <p:cNvSpPr>
            <a:spLocks noGrp="1"/>
          </p:cNvSpPr>
          <p:nvPr>
            <p:ph type="title"/>
          </p:nvPr>
        </p:nvSpPr>
        <p:spPr/>
        <p:txBody>
          <a:bodyPr>
            <a:normAutofit/>
          </a:bodyPr>
          <a:lstStyle/>
          <a:p>
            <a:pPr algn="ct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990600"/>
            <a:ext cx="4127500" cy="5050006"/>
          </a:xfrm>
          <a:prstGeom prst="rect">
            <a:avLst/>
          </a:prstGeom>
          <a:ln w="508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501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Honk Before Moving</a:t>
            </a:r>
            <a:r>
              <a:rPr lang="en-US" dirty="0"/>
              <a:t>  </a:t>
            </a:r>
          </a:p>
          <a:p>
            <a:pPr lvl="1"/>
            <a:r>
              <a:rPr lang="en-US" dirty="0"/>
              <a:t>MSHA requires that all trucks honk their horns when starting from a pro-longed </a:t>
            </a:r>
            <a:r>
              <a:rPr lang="en-US" dirty="0" smtClean="0"/>
              <a:t>stop (about 30 seconds).  </a:t>
            </a:r>
          </a:p>
          <a:p>
            <a:pPr lvl="1"/>
            <a:r>
              <a:rPr lang="en-US" dirty="0" smtClean="0"/>
              <a:t>Horns </a:t>
            </a:r>
            <a:r>
              <a:rPr lang="en-US" dirty="0"/>
              <a:t>should also be honked prior to moving if there are other </a:t>
            </a:r>
            <a:r>
              <a:rPr lang="en-US" dirty="0" smtClean="0"/>
              <a:t>nearby hazards</a:t>
            </a:r>
            <a:r>
              <a:rPr lang="en-US" dirty="0"/>
              <a:t>, such as blind spots, traffic, or </a:t>
            </a:r>
            <a:r>
              <a:rPr lang="en-US" dirty="0" smtClean="0"/>
              <a:t>people.  </a:t>
            </a:r>
          </a:p>
          <a:p>
            <a:pPr lvl="1"/>
            <a:r>
              <a:rPr lang="en-US" dirty="0" smtClean="0"/>
              <a:t>Horn honking </a:t>
            </a:r>
            <a:r>
              <a:rPr lang="en-US" dirty="0"/>
              <a:t>protects miners and truckers who may be unaware that a truck is about to move.  </a:t>
            </a:r>
          </a:p>
        </p:txBody>
      </p:sp>
      <p:sp>
        <p:nvSpPr>
          <p:cNvPr id="2" name="Title 1"/>
          <p:cNvSpPr>
            <a:spLocks noGrp="1"/>
          </p:cNvSpPr>
          <p:nvPr>
            <p:ph type="title"/>
          </p:nvPr>
        </p:nvSpPr>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98" y="228600"/>
            <a:ext cx="2356701" cy="304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21650" y="3429000"/>
            <a:ext cx="3276600" cy="2457450"/>
          </a:xfrm>
          <a:prstGeom prst="rect">
            <a:avLst/>
          </a:prstGeom>
          <a:ln w="508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6897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Have a Back-Up Alarm</a:t>
            </a:r>
            <a:endParaRPr lang="en-US" dirty="0"/>
          </a:p>
          <a:p>
            <a:pPr lvl="1"/>
            <a:r>
              <a:rPr lang="en-US" dirty="0"/>
              <a:t>The California Vehicle Code requires that trucks hauling aggregates, cement or other bulk materials be equipped with a working back-up alarm.  </a:t>
            </a:r>
            <a:endParaRPr lang="en-US" dirty="0" smtClean="0"/>
          </a:p>
          <a:p>
            <a:pPr lvl="1"/>
            <a:r>
              <a:rPr lang="en-US" dirty="0" smtClean="0"/>
              <a:t>This is </a:t>
            </a:r>
            <a:r>
              <a:rPr lang="en-US" dirty="0"/>
              <a:t>enforced by the California Highway Patrol through the biennial inspection of terminal (BIT</a:t>
            </a:r>
            <a:r>
              <a:rPr lang="en-US" dirty="0" smtClean="0"/>
              <a:t>).</a:t>
            </a:r>
          </a:p>
          <a:p>
            <a:pPr lvl="1"/>
            <a:r>
              <a:rPr lang="en-US" dirty="0" smtClean="0"/>
              <a:t>In </a:t>
            </a:r>
            <a:r>
              <a:rPr lang="en-US" dirty="0"/>
              <a:t>addition, both MSHA and </a:t>
            </a:r>
            <a:r>
              <a:rPr lang="en-US" dirty="0" err="1"/>
              <a:t>CalOSHA</a:t>
            </a:r>
            <a:r>
              <a:rPr lang="en-US" dirty="0"/>
              <a:t> enforce regulations for back-up alarms on mine sites.</a:t>
            </a:r>
          </a:p>
        </p:txBody>
      </p:sp>
      <p:sp>
        <p:nvSpPr>
          <p:cNvPr id="2" name="Title 1"/>
          <p:cNvSpPr>
            <a:spLocks noGrp="1"/>
          </p:cNvSpPr>
          <p:nvPr>
            <p:ph type="title"/>
          </p:nvPr>
        </p:nvSpPr>
        <p:spPr/>
        <p:txBody>
          <a:bodyPr>
            <a:normAutofit/>
          </a:bodyPr>
          <a:lstStyle/>
          <a:p>
            <a:pPr algn="ct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86200"/>
            <a:ext cx="3279648" cy="1920240"/>
          </a:xfrm>
          <a:prstGeom prst="rect">
            <a:avLst/>
          </a:prstGeom>
        </p:spPr>
      </p:pic>
      <p:sp>
        <p:nvSpPr>
          <p:cNvPr id="5" name="Block Arc 4"/>
          <p:cNvSpPr/>
          <p:nvPr/>
        </p:nvSpPr>
        <p:spPr>
          <a:xfrm rot="16036988">
            <a:off x="4420983" y="4986937"/>
            <a:ext cx="924060" cy="415605"/>
          </a:xfrm>
          <a:prstGeom prst="blockArc">
            <a:avLst>
              <a:gd name="adj1" fmla="val 11017237"/>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p:cNvSpPr/>
          <p:nvPr/>
        </p:nvSpPr>
        <p:spPr>
          <a:xfrm rot="16036988">
            <a:off x="4730373" y="4986937"/>
            <a:ext cx="756269" cy="415605"/>
          </a:xfrm>
          <a:prstGeom prst="blockArc">
            <a:avLst>
              <a:gd name="adj1" fmla="val 11017237"/>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p:cNvSpPr/>
          <p:nvPr/>
        </p:nvSpPr>
        <p:spPr>
          <a:xfrm rot="16036988">
            <a:off x="4104862" y="4984318"/>
            <a:ext cx="1084528" cy="420841"/>
          </a:xfrm>
          <a:prstGeom prst="blockArc">
            <a:avLst>
              <a:gd name="adj1" fmla="val 11017237"/>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p:cNvSpPr/>
          <p:nvPr/>
        </p:nvSpPr>
        <p:spPr>
          <a:xfrm rot="16036988">
            <a:off x="3791656" y="5045442"/>
            <a:ext cx="1245580" cy="419624"/>
          </a:xfrm>
          <a:prstGeom prst="blockArc">
            <a:avLst>
              <a:gd name="adj1" fmla="val 11017237"/>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16036988">
            <a:off x="3408056" y="5058762"/>
            <a:ext cx="1525654" cy="417820"/>
          </a:xfrm>
          <a:prstGeom prst="blockArc">
            <a:avLst>
              <a:gd name="adj1" fmla="val 11017239"/>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p:cNvSpPr/>
          <p:nvPr/>
        </p:nvSpPr>
        <p:spPr>
          <a:xfrm rot="16036988">
            <a:off x="3167689" y="5058762"/>
            <a:ext cx="1525654" cy="417820"/>
          </a:xfrm>
          <a:prstGeom prst="blockArc">
            <a:avLst>
              <a:gd name="adj1" fmla="val 11017239"/>
              <a:gd name="adj2" fmla="val 201306"/>
              <a:gd name="adj3" fmla="val 86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76" y="762000"/>
            <a:ext cx="2861122" cy="2508250"/>
          </a:xfrm>
          <a:prstGeom prst="rect">
            <a:avLst/>
          </a:prstGeom>
          <a:ln w="508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373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249"/>
                                          </p:stCondLst>
                                        </p:cTn>
                                        <p:tgtEl>
                                          <p:spTgt spid="8"/>
                                        </p:tgtEl>
                                        <p:attrNameLst>
                                          <p:attrName>style.visibility</p:attrName>
                                        </p:attrNameLst>
                                      </p:cBhvr>
                                      <p:to>
                                        <p:strVal val="visible"/>
                                      </p:to>
                                    </p:set>
                                  </p:childTnLst>
                                </p:cTn>
                              </p:par>
                            </p:childTnLst>
                          </p:cTn>
                        </p:par>
                        <p:par>
                          <p:cTn id="24" fill="hold">
                            <p:stCondLst>
                              <p:cond delay="2750"/>
                            </p:stCondLst>
                            <p:childTnLst>
                              <p:par>
                                <p:cTn id="25" presetID="1" presetClass="entr" presetSubtype="0" fill="hold" grpId="0" nodeType="afterEffect">
                                  <p:stCondLst>
                                    <p:cond delay="250"/>
                                  </p:stCondLst>
                                  <p:childTnLst>
                                    <p:set>
                                      <p:cBhvr>
                                        <p:cTn id="26" dur="1" fill="hold">
                                          <p:stCondLst>
                                            <p:cond delay="249"/>
                                          </p:stCondLst>
                                        </p:cTn>
                                        <p:tgtEl>
                                          <p:spTgt spid="9"/>
                                        </p:tgtEl>
                                        <p:attrNameLst>
                                          <p:attrName>style.visibility</p:attrName>
                                        </p:attrNameLst>
                                      </p:cBhvr>
                                      <p:to>
                                        <p:strVal val="visible"/>
                                      </p:to>
                                    </p:set>
                                  </p:childTnLst>
                                </p:cTn>
                              </p:par>
                            </p:childTnLst>
                          </p:cTn>
                        </p:par>
                        <p:par>
                          <p:cTn id="27" fill="hold">
                            <p:stCondLst>
                              <p:cond delay="3250"/>
                            </p:stCondLst>
                            <p:childTnLst>
                              <p:par>
                                <p:cTn id="28" presetID="1" presetClass="entr" presetSubtype="0" fill="hold" grpId="0" nodeType="afterEffect">
                                  <p:stCondLst>
                                    <p:cond delay="250"/>
                                  </p:stCondLst>
                                  <p:childTnLst>
                                    <p:set>
                                      <p:cBhvr>
                                        <p:cTn id="29"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Exit a Mine Carefully</a:t>
            </a:r>
            <a:endParaRPr lang="en-US" dirty="0"/>
          </a:p>
          <a:p>
            <a:pPr lvl="1"/>
            <a:r>
              <a:rPr lang="en-US" dirty="0" smtClean="0"/>
              <a:t>Remember to continue driving safely as you leave a mine site.</a:t>
            </a:r>
          </a:p>
          <a:p>
            <a:pPr marL="228600" lvl="1" indent="0">
              <a:buNone/>
            </a:pPr>
            <a:endParaRPr lang="en-US" dirty="0" smtClean="0"/>
          </a:p>
          <a:p>
            <a:pPr lvl="1"/>
            <a:r>
              <a:rPr lang="en-US" dirty="0"/>
              <a:t>How truckers exit a mine and drive on the roads near a mine can be important to the home owners, farmers, businesses, and drivers in the local community.  </a:t>
            </a:r>
            <a:endParaRPr lang="en-US" dirty="0" smtClean="0"/>
          </a:p>
          <a:p>
            <a:pPr marL="228600" lvl="1" indent="0">
              <a:buNone/>
            </a:pPr>
            <a:endParaRPr lang="en-US" dirty="0" smtClean="0"/>
          </a:p>
          <a:p>
            <a:pPr lvl="1"/>
            <a:r>
              <a:rPr lang="en-US" dirty="0"/>
              <a:t>Some mines will require wheel washing to reduce dust and track out from the mine.   This helps keep the streets clean in the surrounding community</a:t>
            </a:r>
            <a:r>
              <a:rPr lang="en-US" dirty="0" smtClean="0"/>
              <a:t>.</a:t>
            </a:r>
          </a:p>
          <a:p>
            <a:pPr marL="228600" lvl="1" indent="0">
              <a:buNone/>
            </a:pPr>
            <a:endParaRPr lang="en-US" dirty="0"/>
          </a:p>
          <a:p>
            <a:pPr lvl="1"/>
            <a:r>
              <a:rPr lang="en-US" dirty="0" smtClean="0"/>
              <a:t>Extend road courtesy to other vehicles at all times. Help the mine operator to be a good neighbor.</a:t>
            </a:r>
          </a:p>
          <a:p>
            <a:pPr marL="228600" lvl="1" indent="0">
              <a:buNone/>
            </a:pPr>
            <a:endParaRPr lang="en-US" dirty="0" smtClean="0"/>
          </a:p>
          <a:p>
            <a:pPr marL="228600" lvl="1"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604" y="309587"/>
            <a:ext cx="1579359" cy="2185963"/>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10000"/>
                    </a14:imgEffect>
                  </a14:imgLayer>
                </a14:imgProps>
              </a:ext>
              <a:ext uri="{28A0092B-C50C-407E-A947-70E740481C1C}">
                <a14:useLocalDpi xmlns:a14="http://schemas.microsoft.com/office/drawing/2010/main" val="0"/>
              </a:ext>
            </a:extLst>
          </a:blip>
          <a:stretch>
            <a:fillRect/>
          </a:stretch>
        </p:blipFill>
        <p:spPr>
          <a:xfrm>
            <a:off x="5486400" y="1533525"/>
            <a:ext cx="2796988" cy="1981200"/>
          </a:xfrm>
          <a:prstGeom prst="rect">
            <a:avLst/>
          </a:prstGeom>
          <a:ln w="38100">
            <a:solidFill>
              <a:srgbClr val="0070C0"/>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val="0"/>
              </a:ext>
            </a:extLst>
          </a:blip>
          <a:stretch>
            <a:fillRect/>
          </a:stretch>
        </p:blipFill>
        <p:spPr>
          <a:xfrm>
            <a:off x="4343400" y="2743200"/>
            <a:ext cx="2057400" cy="274320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rightnessContrast bright="14000" contrast="9000"/>
                    </a14:imgEffect>
                  </a14:imgLayer>
                </a14:imgProps>
              </a:ext>
              <a:ext uri="{28A0092B-C50C-407E-A947-70E740481C1C}">
                <a14:useLocalDpi xmlns:a14="http://schemas.microsoft.com/office/drawing/2010/main" val="0"/>
              </a:ext>
            </a:extLst>
          </a:blip>
          <a:stretch>
            <a:fillRect/>
          </a:stretch>
        </p:blipFill>
        <p:spPr>
          <a:xfrm>
            <a:off x="5996783" y="3733800"/>
            <a:ext cx="1776222" cy="26670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66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750"/>
                            </p:stCondLst>
                            <p:childTnLst>
                              <p:par>
                                <p:cTn id="9" presetID="10" presetClass="entr" presetSubtype="0"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childTnLst>
                                </p:cTn>
                              </p:par>
                            </p:childTnLst>
                          </p:cTn>
                        </p:par>
                        <p:par>
                          <p:cTn id="12" fill="hold">
                            <p:stCondLst>
                              <p:cond delay="4750"/>
                            </p:stCondLst>
                            <p:childTnLst>
                              <p:par>
                                <p:cTn id="13" presetID="10" presetClass="entr" presetSubtype="0" fill="hold" nodeType="afterEffect">
                                  <p:stCondLst>
                                    <p:cond delay="2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childTnLst>
                          </p:cTn>
                        </p:par>
                        <p:par>
                          <p:cTn id="16" fill="hold">
                            <p:stCondLst>
                              <p:cond delay="8750"/>
                            </p:stCondLst>
                            <p:childTnLst>
                              <p:par>
                                <p:cTn id="17" presetID="10" presetClass="entr" presetSubtype="0" fill="hold"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Know Your Routes</a:t>
            </a:r>
            <a:endParaRPr lang="en-US" dirty="0"/>
          </a:p>
          <a:p>
            <a:pPr lvl="1"/>
            <a:r>
              <a:rPr lang="en-US" dirty="0"/>
              <a:t>Be sure to know which roads to take to projects sites or batch plants. </a:t>
            </a:r>
            <a:endParaRPr lang="en-US" dirty="0" smtClean="0"/>
          </a:p>
          <a:p>
            <a:pPr lvl="1"/>
            <a:r>
              <a:rPr lang="en-US" dirty="0" smtClean="0"/>
              <a:t>Some </a:t>
            </a:r>
            <a:r>
              <a:rPr lang="en-US" dirty="0"/>
              <a:t>communities will have special speed </a:t>
            </a:r>
            <a:r>
              <a:rPr lang="en-US" dirty="0" smtClean="0"/>
              <a:t>limits,  </a:t>
            </a:r>
            <a:r>
              <a:rPr lang="en-US" dirty="0"/>
              <a:t>routes for truck </a:t>
            </a:r>
            <a:r>
              <a:rPr lang="en-US" dirty="0" smtClean="0"/>
              <a:t>travel or limits during certain days or hours.</a:t>
            </a:r>
          </a:p>
          <a:p>
            <a:pPr lvl="1"/>
            <a:r>
              <a:rPr lang="en-US" dirty="0" smtClean="0"/>
              <a:t>Pre-planning </a:t>
            </a:r>
            <a:r>
              <a:rPr lang="en-US" dirty="0"/>
              <a:t>of trips saves time and makes for a safer trip.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685800"/>
            <a:ext cx="3162300" cy="2529840"/>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3733800"/>
            <a:ext cx="3771898" cy="25146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063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53" presetClass="entr" presetSubtype="16" fill="hold" nodeType="afterEffect">
                                  <p:stCondLst>
                                    <p:cond delay="2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smtClean="0"/>
              <a:t>REMEMBER!</a:t>
            </a:r>
          </a:p>
          <a:p>
            <a:pPr marL="0" indent="0">
              <a:buNone/>
            </a:pPr>
            <a:endParaRPr lang="en-US" dirty="0" smtClean="0"/>
          </a:p>
          <a:p>
            <a:r>
              <a:rPr lang="en-US" dirty="0" smtClean="0"/>
              <a:t>Your safety matters.</a:t>
            </a:r>
          </a:p>
          <a:p>
            <a:pPr marL="0" indent="0">
              <a:buNone/>
            </a:pPr>
            <a:endParaRPr lang="en-US" dirty="0" smtClean="0"/>
          </a:p>
          <a:p>
            <a:r>
              <a:rPr lang="en-US" dirty="0" smtClean="0"/>
              <a:t>We are part of a team that cares for each other’s safety.</a:t>
            </a:r>
          </a:p>
          <a:p>
            <a:pPr marL="0" indent="0">
              <a:buNone/>
            </a:pPr>
            <a:endParaRPr lang="en-US" dirty="0" smtClean="0"/>
          </a:p>
          <a:p>
            <a:r>
              <a:rPr lang="en-US" dirty="0" smtClean="0"/>
              <a:t>With your help and cooperation, everyone gets to go home at the end of the day, safe and sound.</a:t>
            </a:r>
          </a:p>
          <a:p>
            <a:endParaRPr lang="en-US" dirty="0"/>
          </a:p>
          <a:p>
            <a:r>
              <a:rPr lang="en-US" dirty="0" smtClean="0"/>
              <a:t>If you have any questions or concerns, please ask. </a:t>
            </a:r>
            <a:endParaRPr lang="en-US"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2828" y="2629160"/>
            <a:ext cx="2319376" cy="16680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799" y="342639"/>
            <a:ext cx="2286521" cy="22865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016" y="4419600"/>
            <a:ext cx="1905000" cy="1905000"/>
          </a:xfrm>
          <a:prstGeom prst="rect">
            <a:avLst/>
          </a:prstGeom>
        </p:spPr>
      </p:pic>
    </p:spTree>
    <p:extLst>
      <p:ext uri="{BB962C8B-B14F-4D97-AF65-F5344CB8AC3E}">
        <p14:creationId xmlns:p14="http://schemas.microsoft.com/office/powerpoint/2010/main" val="16120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10" presetClass="entr" presetSubtype="0" fill="hold" nodeType="afterEffect">
                                  <p:stCondLst>
                                    <p:cond delay="3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825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4953000" cy="533399"/>
          </a:xfrm>
        </p:spPr>
        <p:txBody>
          <a:bodyPr>
            <a:normAutofit/>
          </a:bodyPr>
          <a:lstStyle/>
          <a:p>
            <a:r>
              <a:rPr lang="en-US" dirty="0" smtClean="0"/>
              <a:t>Publications – Brochure Front/Outside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917938" cy="5387188"/>
          </a:xfrm>
          <a:prstGeom prst="rect">
            <a:avLst/>
          </a:prstGeom>
        </p:spPr>
      </p:pic>
    </p:spTree>
    <p:extLst>
      <p:ext uri="{BB962C8B-B14F-4D97-AF65-F5344CB8AC3E}">
        <p14:creationId xmlns:p14="http://schemas.microsoft.com/office/powerpoint/2010/main" val="1647902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Because we all care for one another’s safety and well being, it’s important to understand the safety challenges to truckers and miners alike.</a:t>
            </a:r>
          </a:p>
          <a:p>
            <a:pPr marL="0" indent="0">
              <a:buNone/>
            </a:pPr>
            <a:endParaRPr lang="en-US" dirty="0"/>
          </a:p>
          <a:p>
            <a:pPr marL="0" indent="0">
              <a:buNone/>
            </a:pPr>
            <a:endParaRPr lang="en-US" dirty="0" smtClean="0"/>
          </a:p>
          <a:p>
            <a:pPr marL="0" indent="0">
              <a:buNone/>
            </a:pPr>
            <a:r>
              <a:rPr lang="en-US" dirty="0" smtClean="0"/>
              <a:t>The number of trucks, their movement through mines and plants, their interaction with heavy equipment, smaller vehicles and workers on foot, volume of materials, the pace of activity, and the numerous hazards on mine sites</a:t>
            </a:r>
            <a:r>
              <a:rPr lang="en-US" dirty="0"/>
              <a:t> </a:t>
            </a:r>
            <a:r>
              <a:rPr lang="en-US" dirty="0" smtClean="0"/>
              <a:t>must be everyone’s concern.</a:t>
            </a:r>
          </a:p>
          <a:p>
            <a:pPr marL="0" indent="0">
              <a:buNone/>
            </a:pPr>
            <a:endParaRPr lang="en-US" dirty="0" smtClean="0"/>
          </a:p>
          <a:p>
            <a:pPr marL="0" indent="0">
              <a:buNone/>
            </a:pPr>
            <a:endParaRPr lang="en-US" dirty="0" smtClean="0"/>
          </a:p>
          <a:p>
            <a:pPr marL="0" indent="0">
              <a:buNone/>
            </a:pPr>
            <a:r>
              <a:rPr lang="en-US" dirty="0" smtClean="0"/>
              <a:t>Our industries benefit from a mutual understanding of safe practices. </a:t>
            </a:r>
          </a:p>
        </p:txBody>
      </p:sp>
      <p:pic>
        <p:nvPicPr>
          <p:cNvPr id="2052" name="Picture 4" descr="C:\Users\tysontl\AppData\Local\Microsoft\Windows\Temporary Internet Files\Content.IE5\R3TYJ8ZV\MM900188346[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6446" y="2417034"/>
            <a:ext cx="2154966" cy="21549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568" y="381000"/>
            <a:ext cx="2071687" cy="20716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581" y="4581526"/>
            <a:ext cx="1971674" cy="1971674"/>
          </a:xfrm>
          <a:prstGeom prst="rect">
            <a:avLst/>
          </a:prstGeom>
        </p:spPr>
      </p:pic>
    </p:spTree>
    <p:extLst>
      <p:ext uri="{BB962C8B-B14F-4D97-AF65-F5344CB8AC3E}">
        <p14:creationId xmlns:p14="http://schemas.microsoft.com/office/powerpoint/2010/main" val="320633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1750"/>
                            </p:stCondLst>
                            <p:childTnLst>
                              <p:par>
                                <p:cTn id="9" presetID="10"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4000"/>
                            </p:stCondLst>
                            <p:childTnLst>
                              <p:par>
                                <p:cTn id="13" presetID="2" presetClass="entr" presetSubtype="2" fill="hold" nodeType="afterEffect">
                                  <p:stCondLst>
                                    <p:cond delay="150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3000" fill="hold"/>
                                        <p:tgtEl>
                                          <p:spTgt spid="2052"/>
                                        </p:tgtEl>
                                        <p:attrNameLst>
                                          <p:attrName>ppt_x</p:attrName>
                                        </p:attrNameLst>
                                      </p:cBhvr>
                                      <p:tavLst>
                                        <p:tav tm="0">
                                          <p:val>
                                            <p:strVal val="1+#ppt_w/2"/>
                                          </p:val>
                                        </p:tav>
                                        <p:tav tm="100000">
                                          <p:val>
                                            <p:strVal val="#ppt_x"/>
                                          </p:val>
                                        </p:tav>
                                      </p:tavLst>
                                    </p:anim>
                                    <p:anim calcmode="lin" valueType="num">
                                      <p:cBhvr additive="base">
                                        <p:cTn id="16" dur="30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3657600" cy="533399"/>
          </a:xfrm>
        </p:spPr>
        <p:txBody>
          <a:bodyPr/>
          <a:lstStyle/>
          <a:p>
            <a:r>
              <a:rPr lang="en-US" dirty="0" smtClean="0"/>
              <a:t>Publications – Back/Inside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601767" cy="5154287"/>
          </a:xfrm>
          <a:prstGeom prst="rect">
            <a:avLst/>
          </a:prstGeom>
        </p:spPr>
      </p:pic>
    </p:spTree>
    <p:extLst>
      <p:ext uri="{BB962C8B-B14F-4D97-AF65-F5344CB8AC3E}">
        <p14:creationId xmlns:p14="http://schemas.microsoft.com/office/powerpoint/2010/main" val="4251557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3657600" cy="533399"/>
          </a:xfrm>
        </p:spPr>
        <p:txBody>
          <a:bodyPr/>
          <a:lstStyle/>
          <a:p>
            <a:r>
              <a:rPr lang="en-US" dirty="0" smtClean="0"/>
              <a:t>Publications – Handout Card Front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077200" cy="444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804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3657600" cy="533399"/>
          </a:xfrm>
        </p:spPr>
        <p:txBody>
          <a:bodyPr/>
          <a:lstStyle/>
          <a:p>
            <a:r>
              <a:rPr lang="en-US" dirty="0" smtClean="0"/>
              <a:t>Publications – Handout Card Back</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13635"/>
            <a:ext cx="8153400" cy="446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833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While there are many safety practices truckers are familiar with for driving on public roads, there are also a number of rules specific to mine sites.</a:t>
            </a:r>
          </a:p>
          <a:p>
            <a:pPr marL="0" indent="0">
              <a:buNone/>
            </a:pPr>
            <a:endParaRPr lang="en-US" dirty="0"/>
          </a:p>
          <a:p>
            <a:pPr marL="0" indent="0">
              <a:buNone/>
            </a:pPr>
            <a:r>
              <a:rPr lang="en-US" dirty="0" smtClean="0"/>
              <a:t>Some of these rules may be specific to a mine site, others are mandated by Federal, State and even local regulatory agencies.</a:t>
            </a:r>
          </a:p>
          <a:p>
            <a:pPr marL="0" indent="0">
              <a:buNone/>
            </a:pPr>
            <a:endParaRPr lang="en-US" dirty="0"/>
          </a:p>
          <a:p>
            <a:pPr marL="0" indent="0">
              <a:buNone/>
            </a:pPr>
            <a:r>
              <a:rPr lang="en-US" dirty="0" smtClean="0"/>
              <a:t>Failure </a:t>
            </a:r>
            <a:r>
              <a:rPr lang="en-US" dirty="0"/>
              <a:t>for truckers to follow these rules can result in sanctions or </a:t>
            </a:r>
            <a:r>
              <a:rPr lang="en-US" dirty="0" smtClean="0"/>
              <a:t>fines or mine </a:t>
            </a:r>
            <a:r>
              <a:rPr lang="en-US" dirty="0"/>
              <a:t>operations may prohibit a trucker from returning to a site for violation of rules.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676400"/>
            <a:ext cx="2819400" cy="13138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998" y="3733800"/>
            <a:ext cx="3000375" cy="1524000"/>
          </a:xfrm>
          <a:prstGeom prst="rect">
            <a:avLst/>
          </a:prstGeom>
        </p:spPr>
      </p:pic>
    </p:spTree>
    <p:extLst>
      <p:ext uri="{BB962C8B-B14F-4D97-AF65-F5344CB8AC3E}">
        <p14:creationId xmlns:p14="http://schemas.microsoft.com/office/powerpoint/2010/main" val="276677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Mining is an inherently dangerous operation.  Despite advances in safety practices and regulation, there continue to be injuries and fatalities each year at mine sites.  </a:t>
            </a:r>
          </a:p>
          <a:p>
            <a:pPr marL="0" indent="0">
              <a:buNone/>
            </a:pPr>
            <a:endParaRPr lang="en-US" dirty="0" smtClean="0"/>
          </a:p>
          <a:p>
            <a:pPr marL="0" indent="0">
              <a:buNone/>
            </a:pPr>
            <a:r>
              <a:rPr lang="en-US" dirty="0" smtClean="0"/>
              <a:t>When trucks enter mine sites, </a:t>
            </a:r>
            <a:r>
              <a:rPr lang="en-US" u="sng" dirty="0" smtClean="0"/>
              <a:t>they are part of the mine work environment.</a:t>
            </a:r>
            <a:r>
              <a:rPr lang="en-US" dirty="0" smtClean="0"/>
              <a:t>  </a:t>
            </a:r>
          </a:p>
          <a:p>
            <a:pPr marL="0" indent="0">
              <a:buNone/>
            </a:pPr>
            <a:endParaRPr lang="en-US" dirty="0" smtClean="0"/>
          </a:p>
          <a:p>
            <a:pPr marL="0" indent="0">
              <a:buNone/>
            </a:pPr>
            <a:r>
              <a:rPr lang="en-US" dirty="0" smtClean="0"/>
              <a:t>A high percentage of mine accidents and fatalities involve mobile equipment and trucks.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096593"/>
            <a:ext cx="3822904" cy="2551608"/>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792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Heavy mobile equipment, such as loaders, scrapers, excavators, haul trucks, and water trucks.</a:t>
            </a:r>
          </a:p>
          <a:p>
            <a:pPr marL="0" indent="0">
              <a:buNone/>
            </a:pPr>
            <a:endParaRPr lang="en-US" dirty="0" smtClean="0"/>
          </a:p>
          <a:p>
            <a:r>
              <a:rPr lang="en-US" dirty="0" smtClean="0"/>
              <a:t>Smaller vehicles, such as pickup trucks, vans, and delivery vehicles.</a:t>
            </a:r>
          </a:p>
          <a:p>
            <a:pPr marL="0" indent="0">
              <a:buNone/>
            </a:pPr>
            <a:endParaRPr lang="en-US" dirty="0" smtClean="0"/>
          </a:p>
          <a:p>
            <a:r>
              <a:rPr lang="en-US" dirty="0" smtClean="0"/>
              <a:t>Workers on foot. </a:t>
            </a:r>
          </a:p>
          <a:p>
            <a:endParaRPr lang="en-US" dirty="0"/>
          </a:p>
          <a:p>
            <a:r>
              <a:rPr lang="en-US" dirty="0"/>
              <a:t> Obstructed Visibility.   A mine site has many obstacles and conditions that obstruct a driver’s visibility.  These include:</a:t>
            </a:r>
          </a:p>
          <a:p>
            <a:pPr lvl="1"/>
            <a:r>
              <a:rPr lang="en-US" dirty="0"/>
              <a:t>Heavy equipment</a:t>
            </a:r>
          </a:p>
          <a:p>
            <a:pPr lvl="1"/>
            <a:r>
              <a:rPr lang="en-US" dirty="0"/>
              <a:t>Stockpiles</a:t>
            </a:r>
          </a:p>
          <a:p>
            <a:pPr lvl="1"/>
            <a:r>
              <a:rPr lang="en-US" dirty="0"/>
              <a:t>Mine faces and contours</a:t>
            </a:r>
          </a:p>
          <a:p>
            <a:pPr lvl="1"/>
            <a:r>
              <a:rPr lang="en-US" dirty="0"/>
              <a:t>Dust</a:t>
            </a:r>
          </a:p>
          <a:p>
            <a:pPr lvl="1"/>
            <a:r>
              <a:rPr lang="en-US" dirty="0"/>
              <a:t>Night operations </a:t>
            </a:r>
          </a:p>
        </p:txBody>
      </p:sp>
      <p:sp>
        <p:nvSpPr>
          <p:cNvPr id="4" name="Rectangle 3"/>
          <p:cNvSpPr/>
          <p:nvPr/>
        </p:nvSpPr>
        <p:spPr>
          <a:xfrm>
            <a:off x="5029200" y="1447800"/>
            <a:ext cx="2458109" cy="3416320"/>
          </a:xfrm>
          <a:prstGeom prst="rect">
            <a:avLst/>
          </a:prstGeom>
          <a:noFill/>
        </p:spPr>
        <p:txBody>
          <a:bodyPr wrap="none" lIns="91440" tIns="45720" rIns="91440" bIns="45720">
            <a:spAutoFit/>
          </a:bodyPr>
          <a:lstStyle/>
          <a:p>
            <a:pPr algn="ctr"/>
            <a:r>
              <a:rPr lang="en-US" sz="5400" b="1" cap="none" spc="0" dirty="0" smtClean="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rPr>
              <a:t>Hazards</a:t>
            </a:r>
          </a:p>
          <a:p>
            <a:pPr algn="ctr"/>
            <a:r>
              <a:rPr lang="en-US" sz="5400" b="1" dirty="0" smtClean="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rPr>
              <a:t>At</a:t>
            </a:r>
          </a:p>
          <a:p>
            <a:pPr algn="ctr"/>
            <a:r>
              <a:rPr lang="en-US" sz="5400" b="1" cap="none" spc="0" dirty="0" smtClean="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rPr>
              <a:t>Mine</a:t>
            </a:r>
          </a:p>
          <a:p>
            <a:pPr algn="ctr"/>
            <a:r>
              <a:rPr lang="en-US" sz="5400" b="1" dirty="0" smtClean="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rPr>
              <a:t>Sites</a:t>
            </a:r>
            <a:endParaRPr lang="en-US" sz="5400" b="1" cap="none" spc="0" dirty="0">
              <a:ln w="17780" cmpd="sng">
                <a:noFill/>
                <a:prstDash val="solid"/>
                <a:miter lim="800000"/>
              </a:ln>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a:outerShdw blurRad="50800" algn="tl" rotWithShape="0">
                  <a:srgbClr val="000000"/>
                </a:outerShdw>
              </a:effectLst>
            </a:endParaRPr>
          </a:p>
        </p:txBody>
      </p:sp>
    </p:spTree>
    <p:extLst>
      <p:ext uri="{BB962C8B-B14F-4D97-AF65-F5344CB8AC3E}">
        <p14:creationId xmlns:p14="http://schemas.microsoft.com/office/powerpoint/2010/main" val="396223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Mine Roadways can be a Challenge</a:t>
            </a:r>
          </a:p>
          <a:p>
            <a:pPr lvl="1"/>
            <a:r>
              <a:rPr lang="en-US" dirty="0" smtClean="0"/>
              <a:t>Usually unpaved</a:t>
            </a:r>
          </a:p>
          <a:p>
            <a:pPr lvl="1"/>
            <a:r>
              <a:rPr lang="en-US" dirty="0" smtClean="0"/>
              <a:t>Often narrow, elevated, and with obstructions</a:t>
            </a:r>
          </a:p>
          <a:p>
            <a:pPr lvl="1"/>
            <a:r>
              <a:rPr lang="en-US" dirty="0" smtClean="0"/>
              <a:t>Change from time-to-time.</a:t>
            </a:r>
          </a:p>
          <a:p>
            <a:pPr lvl="1"/>
            <a:r>
              <a:rPr lang="en-US" dirty="0" smtClean="0"/>
              <a:t>Can be rutted from use or rains</a:t>
            </a:r>
          </a:p>
          <a:p>
            <a:pPr lvl="1"/>
            <a:r>
              <a:rPr lang="en-US" dirty="0" smtClean="0"/>
              <a:t>Low speed limits</a:t>
            </a:r>
          </a:p>
          <a:p>
            <a:pPr lvl="1"/>
            <a:r>
              <a:rPr lang="en-US" dirty="0" smtClean="0"/>
              <a:t>May follow contours of the mine or stockpiles and, thus, have obstructed views</a:t>
            </a:r>
          </a:p>
          <a:p>
            <a:pPr lvl="1"/>
            <a:endParaRPr lang="en-US" dirty="0"/>
          </a:p>
          <a:p>
            <a:r>
              <a:rPr lang="en-US" dirty="0"/>
              <a:t>Falling Rock and Mine Walls</a:t>
            </a:r>
          </a:p>
          <a:p>
            <a:pPr lvl="1"/>
            <a:r>
              <a:rPr lang="en-US" dirty="0" smtClean="0"/>
              <a:t>Quarry and pit walls can be unstable and </a:t>
            </a:r>
            <a:r>
              <a:rPr lang="en-US" dirty="0"/>
              <a:t>result in falling rocks or slides of earth off a quarry </a:t>
            </a:r>
            <a:r>
              <a:rPr lang="en-US" dirty="0" smtClean="0"/>
              <a:t>or pit walls.</a:t>
            </a:r>
            <a:endParaRPr lang="en-US" dirty="0"/>
          </a:p>
          <a:p>
            <a:pPr marL="22860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793" y="190498"/>
            <a:ext cx="2323407" cy="2344723"/>
          </a:xfrm>
          <a:prstGeom prst="rect">
            <a:avLst/>
          </a:prstGeom>
          <a:solidFill>
            <a:schemeClr val="accent1">
              <a:alpha val="0"/>
            </a:schemeClr>
          </a:solid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419225"/>
            <a:ext cx="2286000"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714750"/>
            <a:ext cx="2743200" cy="2286000"/>
          </a:xfrm>
          <a:prstGeom prst="rect">
            <a:avLst/>
          </a:prstGeom>
          <a:ln w="381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51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0" presetClass="entr" presetSubtype="0" fill="hold" nodeType="after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4500"/>
                            </p:stCondLst>
                            <p:childTnLst>
                              <p:par>
                                <p:cTn id="15" presetID="2" presetClass="entr" presetSubtype="1" fill="hold" nodeType="afterEffect">
                                  <p:stCondLst>
                                    <p:cond delay="3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Stockpiles</a:t>
            </a:r>
          </a:p>
          <a:p>
            <a:pPr lvl="1"/>
            <a:r>
              <a:rPr lang="en-US" dirty="0" smtClean="0"/>
              <a:t>Stockpiles of products, recycled material, or loose dirt pose several hazards</a:t>
            </a:r>
          </a:p>
          <a:p>
            <a:pPr lvl="1"/>
            <a:r>
              <a:rPr lang="en-US" dirty="0" smtClean="0"/>
              <a:t>Can be an obstruction for driver’s visibility</a:t>
            </a:r>
          </a:p>
          <a:p>
            <a:pPr lvl="1"/>
            <a:r>
              <a:rPr lang="en-US" dirty="0" smtClean="0"/>
              <a:t>Front end loaders and workers can be on foot in these areas</a:t>
            </a:r>
          </a:p>
          <a:p>
            <a:pPr lvl="1"/>
            <a:r>
              <a:rPr lang="en-US" dirty="0" smtClean="0"/>
              <a:t>Stockpiles can also become unstable resulting in  loose rocks or slides of entire piles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547" y="3527396"/>
            <a:ext cx="3505200" cy="2628900"/>
          </a:xfrm>
          <a:prstGeom prst="rect">
            <a:avLst/>
          </a:prstGeom>
          <a:ln w="38100">
            <a:solidFill>
              <a:srgbClr val="0070C0"/>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548" y="875414"/>
            <a:ext cx="3505200" cy="2383465"/>
          </a:xfrm>
          <a:prstGeom prst="rect">
            <a:avLst/>
          </a:prstGeom>
          <a:ln w="508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Overhead Lines &amp; Objects</a:t>
            </a:r>
          </a:p>
          <a:p>
            <a:pPr lvl="1"/>
            <a:r>
              <a:rPr lang="en-US" dirty="0"/>
              <a:t>B</a:t>
            </a:r>
            <a:r>
              <a:rPr lang="en-US" dirty="0" smtClean="0"/>
              <a:t>e aware </a:t>
            </a:r>
            <a:r>
              <a:rPr lang="en-US" dirty="0"/>
              <a:t>of overhead power lines or plant equipment.</a:t>
            </a:r>
          </a:p>
          <a:p>
            <a:pPr lvl="1"/>
            <a:r>
              <a:rPr lang="en-US" dirty="0" smtClean="0"/>
              <a:t>Accumulation </a:t>
            </a:r>
            <a:r>
              <a:rPr lang="en-US" dirty="0"/>
              <a:t>of dirt and materials on the ground over time may reduce </a:t>
            </a:r>
            <a:r>
              <a:rPr lang="en-US" dirty="0" smtClean="0"/>
              <a:t>clearances</a:t>
            </a:r>
            <a:r>
              <a:rPr lang="en-US" dirty="0"/>
              <a:t>. </a:t>
            </a:r>
            <a:endParaRPr lang="en-US" dirty="0" smtClean="0"/>
          </a:p>
          <a:p>
            <a:pPr lvl="1"/>
            <a:endParaRPr lang="en-US" dirty="0"/>
          </a:p>
          <a:p>
            <a:pPr marL="228600" lvl="1" indent="0">
              <a:buNone/>
            </a:pPr>
            <a:endParaRPr lang="en-US" dirty="0"/>
          </a:p>
          <a:p>
            <a:r>
              <a:rPr lang="en-US" dirty="0" smtClean="0"/>
              <a:t>Explosives</a:t>
            </a:r>
          </a:p>
          <a:p>
            <a:pPr lvl="1"/>
            <a:r>
              <a:rPr lang="en-US" dirty="0" smtClean="0"/>
              <a:t>Quarry and other hard rock mining operations conduct blasting operations. </a:t>
            </a:r>
          </a:p>
          <a:p>
            <a:pPr lvl="1"/>
            <a:r>
              <a:rPr lang="en-US" dirty="0" smtClean="0"/>
              <a:t>Flying rock cannot always be controlled</a:t>
            </a:r>
          </a:p>
          <a:p>
            <a:pPr lvl="1"/>
            <a:r>
              <a:rPr lang="en-US" dirty="0" smtClean="0"/>
              <a:t>Be aware of blasting activities and areas at the mine. </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11000" contrast="4000"/>
                    </a14:imgEffect>
                  </a14:imgLayer>
                </a14:imgProps>
              </a:ext>
              <a:ext uri="{28A0092B-C50C-407E-A947-70E740481C1C}">
                <a14:useLocalDpi xmlns:a14="http://schemas.microsoft.com/office/drawing/2010/main" val="0"/>
              </a:ext>
            </a:extLst>
          </a:blip>
          <a:stretch>
            <a:fillRect/>
          </a:stretch>
        </p:blipFill>
        <p:spPr>
          <a:xfrm>
            <a:off x="4191267" y="228600"/>
            <a:ext cx="3390633" cy="2262188"/>
          </a:xfrm>
          <a:prstGeom prst="rect">
            <a:avLst/>
          </a:prstGeom>
          <a:ln w="38100">
            <a:solidFill>
              <a:srgbClr val="0070C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3601" b="14397"/>
          <a:stretch/>
        </p:blipFill>
        <p:spPr>
          <a:xfrm>
            <a:off x="6629400" y="1905000"/>
            <a:ext cx="1905000" cy="1371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267" y="3429000"/>
            <a:ext cx="3451122" cy="2286000"/>
          </a:xfrm>
          <a:prstGeom prst="rect">
            <a:avLst/>
          </a:prstGeom>
          <a:ln w="38100">
            <a:solidFill>
              <a:srgbClr val="0070C0"/>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8925" y="5086350"/>
            <a:ext cx="1905000" cy="1371600"/>
          </a:xfrm>
          <a:prstGeom prst="rect">
            <a:avLst/>
          </a:prstGeom>
          <a:ln>
            <a:solidFill>
              <a:srgbClr val="FF0000"/>
            </a:solidFill>
          </a:ln>
        </p:spPr>
      </p:pic>
    </p:spTree>
    <p:extLst>
      <p:ext uri="{BB962C8B-B14F-4D97-AF65-F5344CB8AC3E}">
        <p14:creationId xmlns:p14="http://schemas.microsoft.com/office/powerpoint/2010/main" val="20951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4000"/>
                            </p:stCondLst>
                            <p:childTnLst>
                              <p:par>
                                <p:cTn id="15" presetID="53" presetClass="entr" presetSubtype="16" fill="hold" nodeType="afterEffect">
                                  <p:stCondLst>
                                    <p:cond delay="3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7500"/>
                            </p:stCondLst>
                            <p:childTnLst>
                              <p:par>
                                <p:cTn id="21" presetID="10" presetClass="entr" presetSubtype="0" fill="hold" nodeType="after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774</TotalTime>
  <Words>1723</Words>
  <Application>Microsoft Office PowerPoint</Application>
  <PresentationFormat>On-screen Show (4:3)</PresentationFormat>
  <Paragraphs>182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Composite</vt:lpstr>
      <vt:lpstr>Truck Safety at Mines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Truck Safety atMines</dc:title>
  <dc:creator>Charley</dc:creator>
  <cp:lastModifiedBy>Foreback, Terence</cp:lastModifiedBy>
  <cp:revision>57</cp:revision>
  <cp:lastPrinted>2014-06-27T21:17:34Z</cp:lastPrinted>
  <dcterms:created xsi:type="dcterms:W3CDTF">2014-06-20T20:47:01Z</dcterms:created>
  <dcterms:modified xsi:type="dcterms:W3CDTF">2015-04-29T17:26:19Z</dcterms:modified>
</cp:coreProperties>
</file>