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70" r:id="rId6"/>
    <p:sldId id="260" r:id="rId7"/>
    <p:sldId id="261" r:id="rId8"/>
    <p:sldId id="262" r:id="rId9"/>
    <p:sldId id="263" r:id="rId10"/>
    <p:sldId id="269" r:id="rId11"/>
    <p:sldId id="264" r:id="rId12"/>
    <p:sldId id="265" r:id="rId13"/>
    <p:sldId id="266"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72"/>
  </p:normalViewPr>
  <p:slideViewPr>
    <p:cSldViewPr snapToGrid="0">
      <p:cViewPr varScale="1">
        <p:scale>
          <a:sx n="112" d="100"/>
          <a:sy n="112" d="100"/>
        </p:scale>
        <p:origin x="6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CDEB4E-7DBF-44DC-BC59-AEDC979BAA94}" type="datetimeFigureOut">
              <a:rPr lang="en-US" smtClean="0"/>
              <a:t>11/17/23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193431-A1C5-4DFE-99C8-C8A260FA6651}" type="slidenum">
              <a:rPr lang="en-US" smtClean="0"/>
              <a:t>‹#›</a:t>
            </a:fld>
            <a:endParaRPr lang="en-US"/>
          </a:p>
        </p:txBody>
      </p:sp>
    </p:spTree>
    <p:extLst>
      <p:ext uri="{BB962C8B-B14F-4D97-AF65-F5344CB8AC3E}">
        <p14:creationId xmlns:p14="http://schemas.microsoft.com/office/powerpoint/2010/main" val="2892622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8315D-C4AB-9D09-9633-9449CD8414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5B3D6E-81B4-F0CA-966E-71E60DC4AD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6B4B30-C892-A559-5F6E-C2234E01D762}"/>
              </a:ext>
            </a:extLst>
          </p:cNvPr>
          <p:cNvSpPr>
            <a:spLocks noGrp="1"/>
          </p:cNvSpPr>
          <p:nvPr>
            <p:ph type="dt" sz="half" idx="10"/>
          </p:nvPr>
        </p:nvSpPr>
        <p:spPr/>
        <p:txBody>
          <a:bodyPr/>
          <a:lstStyle/>
          <a:p>
            <a:fld id="{5378F29A-E384-4603-A911-B508D4760157}" type="datetime1">
              <a:rPr lang="en-US" smtClean="0"/>
              <a:t>11/17/23</a:t>
            </a:fld>
            <a:endParaRPr lang="en-US"/>
          </a:p>
        </p:txBody>
      </p:sp>
      <p:sp>
        <p:nvSpPr>
          <p:cNvPr id="5" name="Footer Placeholder 4">
            <a:extLst>
              <a:ext uri="{FF2B5EF4-FFF2-40B4-BE49-F238E27FC236}">
                <a16:creationId xmlns:a16="http://schemas.microsoft.com/office/drawing/2014/main" id="{CDAC6A94-C570-1768-D6B4-738BF8668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043CFA-A1F7-1ED3-0483-19FAA760BD2F}"/>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2681747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85870-0A18-16CF-6FB3-8880A6D396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364605-42FE-721F-CF3B-B5309B61F3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72124D-5B0B-5E24-9FFF-2648EC29DB62}"/>
              </a:ext>
            </a:extLst>
          </p:cNvPr>
          <p:cNvSpPr>
            <a:spLocks noGrp="1"/>
          </p:cNvSpPr>
          <p:nvPr>
            <p:ph type="dt" sz="half" idx="10"/>
          </p:nvPr>
        </p:nvSpPr>
        <p:spPr/>
        <p:txBody>
          <a:bodyPr/>
          <a:lstStyle/>
          <a:p>
            <a:fld id="{468EDCF6-5040-41A1-8BF8-5AEE101B7BB5}" type="datetime1">
              <a:rPr lang="en-US" smtClean="0"/>
              <a:t>11/17/23</a:t>
            </a:fld>
            <a:endParaRPr lang="en-US"/>
          </a:p>
        </p:txBody>
      </p:sp>
      <p:sp>
        <p:nvSpPr>
          <p:cNvPr id="5" name="Footer Placeholder 4">
            <a:extLst>
              <a:ext uri="{FF2B5EF4-FFF2-40B4-BE49-F238E27FC236}">
                <a16:creationId xmlns:a16="http://schemas.microsoft.com/office/drawing/2014/main" id="{D4FD08BD-D75F-DFA1-42F4-74A06285AB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C6D040-3D52-E241-31EF-180894A70664}"/>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315421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5446EE-F2D6-46A3-E8B8-EC9F241A35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18BD1A-CC29-30BC-41F6-2CE4DA7C90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7DD5FC-EAD6-6F21-06CB-4A50D557AB50}"/>
              </a:ext>
            </a:extLst>
          </p:cNvPr>
          <p:cNvSpPr>
            <a:spLocks noGrp="1"/>
          </p:cNvSpPr>
          <p:nvPr>
            <p:ph type="dt" sz="half" idx="10"/>
          </p:nvPr>
        </p:nvSpPr>
        <p:spPr/>
        <p:txBody>
          <a:bodyPr/>
          <a:lstStyle/>
          <a:p>
            <a:fld id="{77E3E19D-232B-4D1B-A279-2BF8EF45AFD2}" type="datetime1">
              <a:rPr lang="en-US" smtClean="0"/>
              <a:t>11/17/23</a:t>
            </a:fld>
            <a:endParaRPr lang="en-US"/>
          </a:p>
        </p:txBody>
      </p:sp>
      <p:sp>
        <p:nvSpPr>
          <p:cNvPr id="5" name="Footer Placeholder 4">
            <a:extLst>
              <a:ext uri="{FF2B5EF4-FFF2-40B4-BE49-F238E27FC236}">
                <a16:creationId xmlns:a16="http://schemas.microsoft.com/office/drawing/2014/main" id="{F9739712-7742-CA7C-582B-40885F369B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919965-8D31-313A-B555-738B082AD2CC}"/>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4181309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BC97D-8D42-DFD0-EC91-CC63681473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8D45C4-3617-AC5C-BAA8-974BB0BDE2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E4BEB0-E01E-2772-0B80-0420ABB90103}"/>
              </a:ext>
            </a:extLst>
          </p:cNvPr>
          <p:cNvSpPr>
            <a:spLocks noGrp="1"/>
          </p:cNvSpPr>
          <p:nvPr>
            <p:ph type="dt" sz="half" idx="10"/>
          </p:nvPr>
        </p:nvSpPr>
        <p:spPr/>
        <p:txBody>
          <a:bodyPr/>
          <a:lstStyle/>
          <a:p>
            <a:fld id="{0D8243A4-EF27-4454-AA3C-A1B312878881}" type="datetime1">
              <a:rPr lang="en-US" smtClean="0"/>
              <a:t>11/17/23</a:t>
            </a:fld>
            <a:endParaRPr lang="en-US"/>
          </a:p>
        </p:txBody>
      </p:sp>
      <p:sp>
        <p:nvSpPr>
          <p:cNvPr id="5" name="Footer Placeholder 4">
            <a:extLst>
              <a:ext uri="{FF2B5EF4-FFF2-40B4-BE49-F238E27FC236}">
                <a16:creationId xmlns:a16="http://schemas.microsoft.com/office/drawing/2014/main" id="{14BCD604-4788-D425-0D89-424198EC3F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CBC1CA-F613-7E4F-AE87-61B939F66D8A}"/>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19801952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018A0-B69F-987B-8383-32D60EA6D3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C69BCA-3130-E63D-C5CF-D532C41AF4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8EE1B-B2C7-BB27-16F1-75D48EF05808}"/>
              </a:ext>
            </a:extLst>
          </p:cNvPr>
          <p:cNvSpPr>
            <a:spLocks noGrp="1"/>
          </p:cNvSpPr>
          <p:nvPr>
            <p:ph type="dt" sz="half" idx="10"/>
          </p:nvPr>
        </p:nvSpPr>
        <p:spPr/>
        <p:txBody>
          <a:bodyPr/>
          <a:lstStyle/>
          <a:p>
            <a:fld id="{6CAC156E-59DD-4961-A1A6-7F29093683A6}" type="datetime1">
              <a:rPr lang="en-US" smtClean="0"/>
              <a:t>11/17/23</a:t>
            </a:fld>
            <a:endParaRPr lang="en-US"/>
          </a:p>
        </p:txBody>
      </p:sp>
      <p:sp>
        <p:nvSpPr>
          <p:cNvPr id="5" name="Footer Placeholder 4">
            <a:extLst>
              <a:ext uri="{FF2B5EF4-FFF2-40B4-BE49-F238E27FC236}">
                <a16:creationId xmlns:a16="http://schemas.microsoft.com/office/drawing/2014/main" id="{6F5252DC-47F5-49A8-A6C8-F9E543F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C8BAA-BEE3-419A-9A3D-57CC59D3661F}"/>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19365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04049-676B-9E9C-D576-95CE82F32F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A3099-5F1C-3F28-AB76-67D97DEF4B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BA781B-5208-11D0-EBDB-1B45F97247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0900CC-DE1E-30F6-0CCA-5EA361826851}"/>
              </a:ext>
            </a:extLst>
          </p:cNvPr>
          <p:cNvSpPr>
            <a:spLocks noGrp="1"/>
          </p:cNvSpPr>
          <p:nvPr>
            <p:ph type="dt" sz="half" idx="10"/>
          </p:nvPr>
        </p:nvSpPr>
        <p:spPr/>
        <p:txBody>
          <a:bodyPr/>
          <a:lstStyle/>
          <a:p>
            <a:fld id="{8CE16B1F-31A1-42A9-922A-49F25E4BE6C7}" type="datetime1">
              <a:rPr lang="en-US" smtClean="0"/>
              <a:t>11/17/23</a:t>
            </a:fld>
            <a:endParaRPr lang="en-US"/>
          </a:p>
        </p:txBody>
      </p:sp>
      <p:sp>
        <p:nvSpPr>
          <p:cNvPr id="6" name="Footer Placeholder 5">
            <a:extLst>
              <a:ext uri="{FF2B5EF4-FFF2-40B4-BE49-F238E27FC236}">
                <a16:creationId xmlns:a16="http://schemas.microsoft.com/office/drawing/2014/main" id="{716A01C3-AD6E-9543-BE89-AE9725503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C6F1DE-77E0-49F3-5DBC-F149C9D51D87}"/>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126581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A778-1A0A-E345-9CBC-3D766CBEDF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760CA6-7793-75E9-3AAE-829D622249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3BEFD4-EC08-276D-A1A5-215B191EBB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AFECC4-6B83-AD99-61BE-187582C5A8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DF564A-EB02-0712-8968-D3B6226A52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0A1570-8976-5AA6-63D1-5FEC531CB86B}"/>
              </a:ext>
            </a:extLst>
          </p:cNvPr>
          <p:cNvSpPr>
            <a:spLocks noGrp="1"/>
          </p:cNvSpPr>
          <p:nvPr>
            <p:ph type="dt" sz="half" idx="10"/>
          </p:nvPr>
        </p:nvSpPr>
        <p:spPr/>
        <p:txBody>
          <a:bodyPr/>
          <a:lstStyle/>
          <a:p>
            <a:fld id="{6EF631DA-6637-4D3D-9C4C-2C5294DEB09C}" type="datetime1">
              <a:rPr lang="en-US" smtClean="0"/>
              <a:t>11/17/23</a:t>
            </a:fld>
            <a:endParaRPr lang="en-US"/>
          </a:p>
        </p:txBody>
      </p:sp>
      <p:sp>
        <p:nvSpPr>
          <p:cNvPr id="8" name="Footer Placeholder 7">
            <a:extLst>
              <a:ext uri="{FF2B5EF4-FFF2-40B4-BE49-F238E27FC236}">
                <a16:creationId xmlns:a16="http://schemas.microsoft.com/office/drawing/2014/main" id="{9CBB0889-36A5-C040-ECA3-3AA07EEB27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5D67AD-901A-EC8B-4832-59484A9EC632}"/>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951938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7262A-416C-E4BA-CFCC-9445D64111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85DA90-E241-4272-B4E6-E4FAC0CAD49F}"/>
              </a:ext>
            </a:extLst>
          </p:cNvPr>
          <p:cNvSpPr>
            <a:spLocks noGrp="1"/>
          </p:cNvSpPr>
          <p:nvPr>
            <p:ph type="dt" sz="half" idx="10"/>
          </p:nvPr>
        </p:nvSpPr>
        <p:spPr/>
        <p:txBody>
          <a:bodyPr/>
          <a:lstStyle/>
          <a:p>
            <a:fld id="{DFD83CE8-6DF1-4113-BDF2-606D09FA17D4}" type="datetime1">
              <a:rPr lang="en-US" smtClean="0"/>
              <a:t>11/17/23</a:t>
            </a:fld>
            <a:endParaRPr lang="en-US"/>
          </a:p>
        </p:txBody>
      </p:sp>
      <p:sp>
        <p:nvSpPr>
          <p:cNvPr id="4" name="Footer Placeholder 3">
            <a:extLst>
              <a:ext uri="{FF2B5EF4-FFF2-40B4-BE49-F238E27FC236}">
                <a16:creationId xmlns:a16="http://schemas.microsoft.com/office/drawing/2014/main" id="{37C19494-11EB-BEB5-5438-1FB741641C6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560DA9-088D-99D4-D947-ACCDD5679FCD}"/>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3920237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9CE96B-38A1-7E5B-792C-63C158603F6B}"/>
              </a:ext>
            </a:extLst>
          </p:cNvPr>
          <p:cNvSpPr>
            <a:spLocks noGrp="1"/>
          </p:cNvSpPr>
          <p:nvPr>
            <p:ph type="dt" sz="half" idx="10"/>
          </p:nvPr>
        </p:nvSpPr>
        <p:spPr/>
        <p:txBody>
          <a:bodyPr/>
          <a:lstStyle/>
          <a:p>
            <a:fld id="{21E671DE-7479-4B8B-88C0-223F28840184}" type="datetime1">
              <a:rPr lang="en-US" smtClean="0"/>
              <a:t>11/17/23</a:t>
            </a:fld>
            <a:endParaRPr lang="en-US"/>
          </a:p>
        </p:txBody>
      </p:sp>
      <p:sp>
        <p:nvSpPr>
          <p:cNvPr id="3" name="Footer Placeholder 2">
            <a:extLst>
              <a:ext uri="{FF2B5EF4-FFF2-40B4-BE49-F238E27FC236}">
                <a16:creationId xmlns:a16="http://schemas.microsoft.com/office/drawing/2014/main" id="{180AAEE8-0CD6-DF4F-383A-A2B9D8F0053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DBCF2D-20D0-C0A0-D602-7D01A9D3B081}"/>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1841780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DA915-ACD3-0F3E-16A9-B7D50ABCE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76D16D-57EB-1A7A-6360-8F8360FBD0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0246A6-0027-B46C-9C71-18A75D9976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2E5E20-6264-6E22-64C4-8C7ACE1D3F61}"/>
              </a:ext>
            </a:extLst>
          </p:cNvPr>
          <p:cNvSpPr>
            <a:spLocks noGrp="1"/>
          </p:cNvSpPr>
          <p:nvPr>
            <p:ph type="dt" sz="half" idx="10"/>
          </p:nvPr>
        </p:nvSpPr>
        <p:spPr/>
        <p:txBody>
          <a:bodyPr/>
          <a:lstStyle/>
          <a:p>
            <a:fld id="{EC8D181E-CBC6-4B08-8946-5753EB4397C5}" type="datetime1">
              <a:rPr lang="en-US" smtClean="0"/>
              <a:t>11/17/23</a:t>
            </a:fld>
            <a:endParaRPr lang="en-US"/>
          </a:p>
        </p:txBody>
      </p:sp>
      <p:sp>
        <p:nvSpPr>
          <p:cNvPr id="6" name="Footer Placeholder 5">
            <a:extLst>
              <a:ext uri="{FF2B5EF4-FFF2-40B4-BE49-F238E27FC236}">
                <a16:creationId xmlns:a16="http://schemas.microsoft.com/office/drawing/2014/main" id="{30C45585-8792-B1C9-309D-D218FCD306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4709CE-F539-090E-8CBE-193D12E3EA20}"/>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3203413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E8535-55F8-6015-D323-74D3F0EC36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1294BF-5F1E-DBC8-CAD7-9D50D008A8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8948C2-B00C-0620-2995-FA60FD7388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8FAA02-756D-F043-63D6-24D1B9680FEC}"/>
              </a:ext>
            </a:extLst>
          </p:cNvPr>
          <p:cNvSpPr>
            <a:spLocks noGrp="1"/>
          </p:cNvSpPr>
          <p:nvPr>
            <p:ph type="dt" sz="half" idx="10"/>
          </p:nvPr>
        </p:nvSpPr>
        <p:spPr/>
        <p:txBody>
          <a:bodyPr/>
          <a:lstStyle/>
          <a:p>
            <a:fld id="{D2E40F31-51E6-4085-A164-D9D8B919811D}" type="datetime1">
              <a:rPr lang="en-US" smtClean="0"/>
              <a:t>11/17/23</a:t>
            </a:fld>
            <a:endParaRPr lang="en-US"/>
          </a:p>
        </p:txBody>
      </p:sp>
      <p:sp>
        <p:nvSpPr>
          <p:cNvPr id="6" name="Footer Placeholder 5">
            <a:extLst>
              <a:ext uri="{FF2B5EF4-FFF2-40B4-BE49-F238E27FC236}">
                <a16:creationId xmlns:a16="http://schemas.microsoft.com/office/drawing/2014/main" id="{1AC116FB-4657-3705-83EE-9EBE87B52F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D8670D-21E0-723D-DE49-445CB7C2845B}"/>
              </a:ext>
            </a:extLst>
          </p:cNvPr>
          <p:cNvSpPr>
            <a:spLocks noGrp="1"/>
          </p:cNvSpPr>
          <p:nvPr>
            <p:ph type="sldNum" sz="quarter" idx="12"/>
          </p:nvPr>
        </p:nvSpPr>
        <p:spPr/>
        <p:txBody>
          <a:bodyPr/>
          <a:lstStyle/>
          <a:p>
            <a:fld id="{AA303983-AE9C-6841-9811-F36B2D308D0D}" type="slidenum">
              <a:rPr lang="en-US" smtClean="0"/>
              <a:t>‹#›</a:t>
            </a:fld>
            <a:endParaRPr lang="en-US"/>
          </a:p>
        </p:txBody>
      </p:sp>
    </p:spTree>
    <p:extLst>
      <p:ext uri="{BB962C8B-B14F-4D97-AF65-F5344CB8AC3E}">
        <p14:creationId xmlns:p14="http://schemas.microsoft.com/office/powerpoint/2010/main" val="1913034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ACCE4E-F8CF-CFF7-E649-D44F7D0130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22EF72-57C0-60E6-9FBB-DDB7EAAE4E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48F3C4-950B-C59C-1FEA-21B61030C2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338BD-E099-4947-8394-C99955C42007}" type="datetime1">
              <a:rPr lang="en-US" smtClean="0"/>
              <a:t>11/17/23</a:t>
            </a:fld>
            <a:endParaRPr lang="en-US"/>
          </a:p>
        </p:txBody>
      </p:sp>
      <p:sp>
        <p:nvSpPr>
          <p:cNvPr id="5" name="Footer Placeholder 4">
            <a:extLst>
              <a:ext uri="{FF2B5EF4-FFF2-40B4-BE49-F238E27FC236}">
                <a16:creationId xmlns:a16="http://schemas.microsoft.com/office/drawing/2014/main" id="{ACD3513A-DDEF-CB75-1B01-FFE13E261C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C1E851-D0F2-B3F5-BB2C-ED4C8B521A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olidFill>
              </a:defRPr>
            </a:lvl1pPr>
          </a:lstStyle>
          <a:p>
            <a:fld id="{AA303983-AE9C-6841-9811-F36B2D308D0D}" type="slidenum">
              <a:rPr lang="en-US" smtClean="0"/>
              <a:pPr/>
              <a:t>‹#›</a:t>
            </a:fld>
            <a:endParaRPr lang="en-US" dirty="0"/>
          </a:p>
        </p:txBody>
      </p:sp>
    </p:spTree>
    <p:extLst>
      <p:ext uri="{BB962C8B-B14F-4D97-AF65-F5344CB8AC3E}">
        <p14:creationId xmlns:p14="http://schemas.microsoft.com/office/powerpoint/2010/main" val="311613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B8F04-A39A-988A-1AD3-61287ED214B7}"/>
              </a:ext>
            </a:extLst>
          </p:cNvPr>
          <p:cNvSpPr>
            <a:spLocks noGrp="1"/>
          </p:cNvSpPr>
          <p:nvPr>
            <p:ph type="ctrTitle"/>
          </p:nvPr>
        </p:nvSpPr>
        <p:spPr>
          <a:xfrm>
            <a:off x="1514475" y="2495550"/>
            <a:ext cx="9144000" cy="1062038"/>
          </a:xfrm>
        </p:spPr>
        <p:txBody>
          <a:bodyPr>
            <a:normAutofit/>
          </a:bodyPr>
          <a:lstStyle/>
          <a:p>
            <a:r>
              <a:rPr lang="en-US" b="1" dirty="0"/>
              <a:t>Detector Building</a:t>
            </a:r>
          </a:p>
        </p:txBody>
      </p:sp>
      <p:sp>
        <p:nvSpPr>
          <p:cNvPr id="3" name="Slide Number Placeholder 2">
            <a:extLst>
              <a:ext uri="{FF2B5EF4-FFF2-40B4-BE49-F238E27FC236}">
                <a16:creationId xmlns:a16="http://schemas.microsoft.com/office/drawing/2014/main" id="{7B81637E-EC4D-90AB-C958-713ABD2E01C0}"/>
              </a:ext>
            </a:extLst>
          </p:cNvPr>
          <p:cNvSpPr>
            <a:spLocks noGrp="1"/>
          </p:cNvSpPr>
          <p:nvPr>
            <p:ph type="sldNum" sz="quarter" idx="12"/>
          </p:nvPr>
        </p:nvSpPr>
        <p:spPr/>
        <p:txBody>
          <a:bodyPr/>
          <a:lstStyle/>
          <a:p>
            <a:fld id="{AA303983-AE9C-6841-9811-F36B2D308D0D}" type="slidenum">
              <a:rPr lang="en-US" smtClean="0"/>
              <a:t>1</a:t>
            </a:fld>
            <a:endParaRPr lang="en-US"/>
          </a:p>
        </p:txBody>
      </p:sp>
    </p:spTree>
    <p:extLst>
      <p:ext uri="{BB962C8B-B14F-4D97-AF65-F5344CB8AC3E}">
        <p14:creationId xmlns:p14="http://schemas.microsoft.com/office/powerpoint/2010/main" val="1941675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7694" y="2665995"/>
            <a:ext cx="4442242" cy="646331"/>
          </a:xfrm>
          <a:prstGeom prst="rect">
            <a:avLst/>
          </a:prstGeom>
        </p:spPr>
        <p:txBody>
          <a:bodyPr wrap="none">
            <a:spAutoFit/>
          </a:bodyPr>
          <a:lstStyle/>
          <a:p>
            <a:r>
              <a:rPr lang="en-US" sz="3600" b="1" dirty="0">
                <a:latin typeface="TimesNewRomanPS"/>
              </a:rPr>
              <a:t>THE COMPETITION</a:t>
            </a:r>
            <a:endParaRPr lang="en-US" sz="3600" dirty="0"/>
          </a:p>
        </p:txBody>
      </p:sp>
      <p:sp>
        <p:nvSpPr>
          <p:cNvPr id="2" name="Slide Number Placeholder 1">
            <a:extLst>
              <a:ext uri="{FF2B5EF4-FFF2-40B4-BE49-F238E27FC236}">
                <a16:creationId xmlns:a16="http://schemas.microsoft.com/office/drawing/2014/main" id="{33B13247-CEDA-E69B-E691-1753DEFB4D9C}"/>
              </a:ext>
            </a:extLst>
          </p:cNvPr>
          <p:cNvSpPr>
            <a:spLocks noGrp="1"/>
          </p:cNvSpPr>
          <p:nvPr>
            <p:ph type="sldNum" sz="quarter" idx="12"/>
          </p:nvPr>
        </p:nvSpPr>
        <p:spPr/>
        <p:txBody>
          <a:bodyPr/>
          <a:lstStyle/>
          <a:p>
            <a:fld id="{AA303983-AE9C-6841-9811-F36B2D308D0D}" type="slidenum">
              <a:rPr lang="en-US" smtClean="0"/>
              <a:t>10</a:t>
            </a:fld>
            <a:endParaRPr lang="en-US"/>
          </a:p>
        </p:txBody>
      </p:sp>
    </p:spTree>
    <p:extLst>
      <p:ext uri="{BB962C8B-B14F-4D97-AF65-F5344CB8AC3E}">
        <p14:creationId xmlns:p14="http://schemas.microsoft.com/office/powerpoint/2010/main" val="744774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D088060-92CC-F9C1-1D04-5AB4786B4AE5}"/>
              </a:ext>
            </a:extLst>
          </p:cNvPr>
          <p:cNvSpPr txBox="1"/>
          <p:nvPr/>
        </p:nvSpPr>
        <p:spPr>
          <a:xfrm>
            <a:off x="848201" y="782781"/>
            <a:ext cx="6097904" cy="461665"/>
          </a:xfrm>
          <a:prstGeom prst="rect">
            <a:avLst/>
          </a:prstGeom>
          <a:noFill/>
        </p:spPr>
        <p:txBody>
          <a:bodyPr wrap="square">
            <a:spAutoFit/>
          </a:bodyPr>
          <a:lstStyle/>
          <a:p>
            <a:r>
              <a:rPr lang="en-US" sz="2400" b="1" dirty="0">
                <a:effectLst/>
                <a:latin typeface="TimesNewRomanPS"/>
              </a:rPr>
              <a:t>Part I: Device Testing </a:t>
            </a:r>
            <a:endParaRPr lang="en-US" sz="2400" dirty="0"/>
          </a:p>
        </p:txBody>
      </p:sp>
      <p:sp>
        <p:nvSpPr>
          <p:cNvPr id="9" name="TextBox 8">
            <a:extLst>
              <a:ext uri="{FF2B5EF4-FFF2-40B4-BE49-F238E27FC236}">
                <a16:creationId xmlns:a16="http://schemas.microsoft.com/office/drawing/2014/main" id="{88E23C32-319C-57C7-66A7-0A76CD94EA84}"/>
              </a:ext>
            </a:extLst>
          </p:cNvPr>
          <p:cNvSpPr txBox="1"/>
          <p:nvPr/>
        </p:nvSpPr>
        <p:spPr>
          <a:xfrm>
            <a:off x="848201" y="1340627"/>
            <a:ext cx="10495597" cy="5078313"/>
          </a:xfrm>
          <a:prstGeom prst="rect">
            <a:avLst/>
          </a:prstGeom>
          <a:noFill/>
        </p:spPr>
        <p:txBody>
          <a:bodyPr wrap="square">
            <a:spAutoFit/>
          </a:bodyPr>
          <a:lstStyle/>
          <a:p>
            <a:pPr marL="342900" indent="-342900">
              <a:buFont typeface="+mj-lt"/>
              <a:buAutoNum type="arabicParenR"/>
            </a:pPr>
            <a:r>
              <a:rPr lang="en-US" sz="1800" dirty="0">
                <a:effectLst/>
                <a:latin typeface="TimesNewRomanPSMT"/>
              </a:rPr>
              <a:t>Only participants and Event Supervisors are </a:t>
            </a:r>
            <a:r>
              <a:rPr lang="en-US" sz="1800" b="1" u="sng" dirty="0">
                <a:effectLst/>
                <a:latin typeface="TimesNewRomanPSMT"/>
              </a:rPr>
              <a:t>allowed</a:t>
            </a:r>
            <a:r>
              <a:rPr lang="en-US" sz="1800" dirty="0">
                <a:effectLst/>
                <a:latin typeface="TimesNewRomanPSMT"/>
              </a:rPr>
              <a:t> in the competition areas. Once participants enter the event area, they must not leave or receive outside assistance, materials, or communication. </a:t>
            </a:r>
            <a:endParaRPr lang="en-US" dirty="0"/>
          </a:p>
          <a:p>
            <a:pPr marL="342900" indent="-342900">
              <a:buFont typeface="+mj-lt"/>
              <a:buAutoNum type="arabicParenR"/>
            </a:pPr>
            <a:r>
              <a:rPr lang="en-US" sz="1800" dirty="0">
                <a:effectLst/>
                <a:latin typeface="TimesNewRomanPSMT"/>
              </a:rPr>
              <a:t>Event Supervisors will provide the labeled samples of </a:t>
            </a:r>
            <a:r>
              <a:rPr lang="en-US" sz="1800" dirty="0">
                <a:solidFill>
                  <a:srgbClr val="C00000"/>
                </a:solidFill>
                <a:effectLst/>
                <a:latin typeface="TimesNewRomanPSMT"/>
              </a:rPr>
              <a:t>unknown </a:t>
            </a:r>
            <a:r>
              <a:rPr lang="en-US" sz="1800" b="1" dirty="0">
                <a:solidFill>
                  <a:srgbClr val="C00000"/>
                </a:solidFill>
                <a:effectLst/>
                <a:latin typeface="TimesNewRomanPS"/>
              </a:rPr>
              <a:t>concentration </a:t>
            </a:r>
            <a:r>
              <a:rPr lang="en-US" sz="1800" dirty="0">
                <a:effectLst/>
                <a:latin typeface="TimesNewRomanPSMT"/>
              </a:rPr>
              <a:t>(three (3) at Regional/ Invitational Tournaments, and four (4) at State/National Tournaments) that teams will need to measure. </a:t>
            </a:r>
            <a:endParaRPr lang="en-US" dirty="0"/>
          </a:p>
          <a:p>
            <a:pPr marL="342900" indent="-342900">
              <a:buFont typeface="+mj-lt"/>
              <a:buAutoNum type="arabicParenR"/>
            </a:pPr>
            <a:r>
              <a:rPr lang="en-US" sz="1800" dirty="0">
                <a:effectLst/>
                <a:latin typeface="TimesNewRomanPSMT"/>
              </a:rPr>
              <a:t>Teams may modify their code (e.g., alter the LED code to match the posted </a:t>
            </a:r>
            <a:r>
              <a:rPr lang="en-US" sz="1800" b="1" dirty="0">
                <a:effectLst/>
                <a:latin typeface="TimesNewRomanPS"/>
              </a:rPr>
              <a:t>concentration </a:t>
            </a:r>
            <a:r>
              <a:rPr lang="en-US" sz="1800" dirty="0">
                <a:effectLst/>
                <a:latin typeface="TimesNewRomanPSMT"/>
              </a:rPr>
              <a:t>ranges during the setup time. </a:t>
            </a:r>
            <a:endParaRPr lang="en-US" dirty="0"/>
          </a:p>
          <a:p>
            <a:pPr marL="342900" indent="-342900">
              <a:buFont typeface="+mj-lt"/>
              <a:buAutoNum type="arabicParenR"/>
            </a:pPr>
            <a:r>
              <a:rPr lang="en-US" sz="1800" dirty="0">
                <a:effectLst/>
                <a:latin typeface="TimesNewRomanPSMT"/>
              </a:rPr>
              <a:t>At all Tournaments, teams will have </a:t>
            </a:r>
            <a:r>
              <a:rPr lang="en-US" sz="1800" b="1" u="sng" dirty="0">
                <a:solidFill>
                  <a:srgbClr val="0000FF"/>
                </a:solidFill>
                <a:effectLst/>
                <a:latin typeface="TimesNewRomanPSMT"/>
              </a:rPr>
              <a:t>5 minutes </a:t>
            </a:r>
            <a:r>
              <a:rPr lang="en-US" sz="1800" dirty="0">
                <a:effectLst/>
                <a:latin typeface="TimesNewRomanPSMT"/>
              </a:rPr>
              <a:t>to set up their Device, verify their Device with </a:t>
            </a:r>
            <a:r>
              <a:rPr lang="en-US" sz="1800" b="1" u="sng" dirty="0">
                <a:solidFill>
                  <a:srgbClr val="0000FF"/>
                </a:solidFill>
                <a:effectLst/>
                <a:latin typeface="TimesNewRomanPS"/>
              </a:rPr>
              <a:t>known samples </a:t>
            </a:r>
            <a:r>
              <a:rPr lang="en-US" sz="1800" dirty="0">
                <a:effectLst/>
                <a:latin typeface="TimesNewRomanPSMT"/>
              </a:rPr>
              <a:t>provided by the Event Supervisor and modify their code. </a:t>
            </a:r>
            <a:r>
              <a:rPr lang="en-US" sz="1800" dirty="0">
                <a:solidFill>
                  <a:srgbClr val="FF0000"/>
                </a:solidFill>
                <a:effectLst/>
                <a:latin typeface="TimesNewRomanPSMT"/>
              </a:rPr>
              <a:t>After this time no other changes to the device are allowed. </a:t>
            </a:r>
            <a:endParaRPr lang="en-US" dirty="0">
              <a:solidFill>
                <a:srgbClr val="FF0000"/>
              </a:solidFill>
            </a:endParaRPr>
          </a:p>
          <a:p>
            <a:pPr marL="342900" indent="-342900">
              <a:buFont typeface="+mj-lt"/>
              <a:buAutoNum type="arabicParenR"/>
            </a:pPr>
            <a:r>
              <a:rPr lang="en-US" sz="1800" dirty="0">
                <a:effectLst/>
                <a:latin typeface="TimesNewRomanPSMT"/>
              </a:rPr>
              <a:t>After the setup/calibration time, the teams will measure the unknown </a:t>
            </a:r>
            <a:r>
              <a:rPr lang="en-US" sz="1800" b="1" dirty="0">
                <a:effectLst/>
                <a:latin typeface="TimesNewRomanPS"/>
              </a:rPr>
              <a:t>concentration </a:t>
            </a:r>
            <a:r>
              <a:rPr lang="en-US" sz="1800" dirty="0">
                <a:effectLst/>
                <a:latin typeface="TimesNewRomanPSMT"/>
              </a:rPr>
              <a:t>samples. Teams will have </a:t>
            </a:r>
            <a:r>
              <a:rPr lang="en-US" sz="1800" b="1" u="sng" dirty="0">
                <a:solidFill>
                  <a:srgbClr val="0000FF"/>
                </a:solidFill>
                <a:effectLst/>
                <a:latin typeface="TimesNewRomanPSMT"/>
              </a:rPr>
              <a:t>1 minute to measure each sample</a:t>
            </a:r>
            <a:r>
              <a:rPr lang="en-US" sz="1800" dirty="0">
                <a:effectLst/>
                <a:latin typeface="TimesNewRomanPSMT"/>
              </a:rPr>
              <a:t>. The Event Supervisor will note if a voltage is being displayed, and then record the </a:t>
            </a:r>
            <a:r>
              <a:rPr lang="en-US" sz="1800" b="1" dirty="0">
                <a:effectLst/>
                <a:latin typeface="TimesNewRomanPS"/>
              </a:rPr>
              <a:t>concentration in ppm </a:t>
            </a:r>
            <a:r>
              <a:rPr lang="en-US" sz="1800" dirty="0">
                <a:effectLst/>
                <a:latin typeface="TimesNewRomanPSMT"/>
              </a:rPr>
              <a:t>to the nearest 1 </a:t>
            </a:r>
            <a:r>
              <a:rPr lang="en-US" sz="1800" b="1" dirty="0">
                <a:effectLst/>
                <a:latin typeface="TimesNewRomanPS"/>
              </a:rPr>
              <a:t>ppm </a:t>
            </a:r>
            <a:r>
              <a:rPr lang="en-US" sz="1800" dirty="0">
                <a:effectLst/>
                <a:latin typeface="TimesNewRomanPSMT"/>
              </a:rPr>
              <a:t>as displayed by the Device, along with the LED color displayed for each </a:t>
            </a:r>
            <a:r>
              <a:rPr lang="en-US" sz="1800" b="1" dirty="0">
                <a:effectLst/>
                <a:latin typeface="TimesNewRomanPS"/>
              </a:rPr>
              <a:t>concentration</a:t>
            </a:r>
            <a:r>
              <a:rPr lang="en-US" sz="1800" dirty="0">
                <a:effectLst/>
                <a:latin typeface="TimesNewRomanPSMT"/>
              </a:rPr>
              <a:t>. </a:t>
            </a:r>
            <a:endParaRPr lang="en-US" dirty="0"/>
          </a:p>
          <a:p>
            <a:pPr marL="342900" indent="-342900">
              <a:buFont typeface="+mj-lt"/>
              <a:buAutoNum type="arabicParenR"/>
            </a:pPr>
            <a:r>
              <a:rPr lang="en-US" sz="1800" dirty="0">
                <a:effectLst/>
                <a:latin typeface="TimesNewRomanPSMT"/>
              </a:rPr>
              <a:t>The Event Supervisor will review with teams the data recorded on their scoresheet. </a:t>
            </a:r>
          </a:p>
          <a:p>
            <a:pPr marL="342900" indent="-342900">
              <a:buFont typeface="+mj-lt"/>
              <a:buAutoNum type="arabicParenR"/>
            </a:pPr>
            <a:r>
              <a:rPr lang="en-US" sz="1800" dirty="0">
                <a:effectLst/>
                <a:latin typeface="TimesNewRomanPSMT"/>
              </a:rPr>
              <a:t>Teams who wish to file an appeal regarding Part I </a:t>
            </a:r>
            <a:r>
              <a:rPr lang="en-US" sz="1800" b="1" u="sng" dirty="0">
                <a:effectLst/>
                <a:latin typeface="TimesNewRomanPSMT"/>
              </a:rPr>
              <a:t>must</a:t>
            </a:r>
            <a:r>
              <a:rPr lang="en-US" sz="1800" dirty="0">
                <a:effectLst/>
                <a:latin typeface="TimesNewRomanPSMT"/>
              </a:rPr>
              <a:t> leave their Design Log and Device in the </a:t>
            </a:r>
            <a:r>
              <a:rPr lang="en-US" sz="1800" dirty="0">
                <a:effectLst/>
                <a:latin typeface="MinionPro"/>
              </a:rPr>
              <a:t>competition area. </a:t>
            </a:r>
            <a:endParaRPr lang="en-US" dirty="0"/>
          </a:p>
        </p:txBody>
      </p:sp>
      <p:sp>
        <p:nvSpPr>
          <p:cNvPr id="2" name="Slide Number Placeholder 1">
            <a:extLst>
              <a:ext uri="{FF2B5EF4-FFF2-40B4-BE49-F238E27FC236}">
                <a16:creationId xmlns:a16="http://schemas.microsoft.com/office/drawing/2014/main" id="{E9958AC9-3600-4D3C-8211-5209DEEB6162}"/>
              </a:ext>
            </a:extLst>
          </p:cNvPr>
          <p:cNvSpPr>
            <a:spLocks noGrp="1"/>
          </p:cNvSpPr>
          <p:nvPr>
            <p:ph type="sldNum" sz="quarter" idx="12"/>
          </p:nvPr>
        </p:nvSpPr>
        <p:spPr/>
        <p:txBody>
          <a:bodyPr/>
          <a:lstStyle/>
          <a:p>
            <a:fld id="{AA303983-AE9C-6841-9811-F36B2D308D0D}" type="slidenum">
              <a:rPr lang="en-US" smtClean="0"/>
              <a:t>11</a:t>
            </a:fld>
            <a:endParaRPr lang="en-US"/>
          </a:p>
        </p:txBody>
      </p:sp>
    </p:spTree>
    <p:extLst>
      <p:ext uri="{BB962C8B-B14F-4D97-AF65-F5344CB8AC3E}">
        <p14:creationId xmlns:p14="http://schemas.microsoft.com/office/powerpoint/2010/main" val="18146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2A4F37B-628F-52AE-A621-025DB18FF77C}"/>
              </a:ext>
            </a:extLst>
          </p:cNvPr>
          <p:cNvSpPr txBox="1"/>
          <p:nvPr/>
        </p:nvSpPr>
        <p:spPr>
          <a:xfrm>
            <a:off x="888682" y="774964"/>
            <a:ext cx="3902149" cy="461665"/>
          </a:xfrm>
          <a:prstGeom prst="rect">
            <a:avLst/>
          </a:prstGeom>
          <a:noFill/>
        </p:spPr>
        <p:txBody>
          <a:bodyPr wrap="square">
            <a:spAutoFit/>
          </a:bodyPr>
          <a:lstStyle/>
          <a:p>
            <a:r>
              <a:rPr lang="en-US" sz="2400" b="1" dirty="0">
                <a:latin typeface="TimesNewRomanPS"/>
              </a:rPr>
              <a:t>Part II: Written Test </a:t>
            </a:r>
          </a:p>
        </p:txBody>
      </p:sp>
      <p:sp>
        <p:nvSpPr>
          <p:cNvPr id="8" name="TextBox 7">
            <a:extLst>
              <a:ext uri="{FF2B5EF4-FFF2-40B4-BE49-F238E27FC236}">
                <a16:creationId xmlns:a16="http://schemas.microsoft.com/office/drawing/2014/main" id="{FD91771C-2C45-0461-64EB-74BA1C6F5C22}"/>
              </a:ext>
            </a:extLst>
          </p:cNvPr>
          <p:cNvSpPr txBox="1"/>
          <p:nvPr/>
        </p:nvSpPr>
        <p:spPr>
          <a:xfrm>
            <a:off x="888682" y="1535314"/>
            <a:ext cx="10756240" cy="4801314"/>
          </a:xfrm>
          <a:prstGeom prst="rect">
            <a:avLst/>
          </a:prstGeom>
          <a:noFill/>
        </p:spPr>
        <p:txBody>
          <a:bodyPr wrap="square">
            <a:spAutoFit/>
          </a:bodyPr>
          <a:lstStyle/>
          <a:p>
            <a:pPr>
              <a:spcAft>
                <a:spcPts val="1800"/>
              </a:spcAft>
            </a:pPr>
            <a:r>
              <a:rPr lang="en-US" sz="2000" dirty="0">
                <a:effectLst/>
                <a:latin typeface="TimesNewRomanPSMT"/>
              </a:rPr>
              <a:t>The written test </a:t>
            </a:r>
            <a:r>
              <a:rPr lang="en-US" sz="2000" b="1" u="sng" dirty="0">
                <a:effectLst/>
                <a:latin typeface="TimesNewRomanPSMT"/>
              </a:rPr>
              <a:t>topics</a:t>
            </a:r>
            <a:r>
              <a:rPr lang="en-US" sz="2000" dirty="0">
                <a:effectLst/>
                <a:latin typeface="TimesNewRomanPSMT"/>
              </a:rPr>
              <a:t>: </a:t>
            </a:r>
          </a:p>
          <a:p>
            <a:pPr marL="342900" indent="-342900">
              <a:spcAft>
                <a:spcPts val="600"/>
              </a:spcAft>
              <a:buFont typeface="+mj-lt"/>
              <a:buAutoNum type="arabicParenR"/>
            </a:pPr>
            <a:r>
              <a:rPr lang="en-US" sz="1800" dirty="0">
                <a:effectLst/>
                <a:latin typeface="TimesNewRomanPSMT"/>
              </a:rPr>
              <a:t>Voltage dividers and the effect of different fixed resistors and the output voltage recorded;</a:t>
            </a:r>
            <a:endParaRPr lang="en-US" dirty="0">
              <a:latin typeface="TimesNewRomanPSMT"/>
            </a:endParaRPr>
          </a:p>
          <a:p>
            <a:pPr marL="342900" indent="-342900">
              <a:spcAft>
                <a:spcPts val="600"/>
              </a:spcAft>
              <a:buFont typeface="+mj-lt"/>
              <a:buAutoNum type="arabicParenR"/>
            </a:pPr>
            <a:r>
              <a:rPr lang="en-US" sz="1800" dirty="0">
                <a:effectLst/>
                <a:latin typeface="TimesNewRomanPS"/>
              </a:rPr>
              <a:t>ORPs and their operation</a:t>
            </a:r>
            <a:r>
              <a:rPr lang="en-US" sz="1800" dirty="0">
                <a:effectLst/>
                <a:latin typeface="TimesNewRomanPSMT"/>
              </a:rPr>
              <a:t>; </a:t>
            </a:r>
            <a:endParaRPr lang="en-US" dirty="0"/>
          </a:p>
          <a:p>
            <a:pPr marL="342900" indent="-342900">
              <a:spcAft>
                <a:spcPts val="600"/>
              </a:spcAft>
              <a:buFont typeface="+mj-lt"/>
              <a:buAutoNum type="arabicParenR"/>
            </a:pPr>
            <a:r>
              <a:rPr lang="en-US" sz="1800" dirty="0">
                <a:effectLst/>
                <a:latin typeface="TimesNewRomanPS"/>
              </a:rPr>
              <a:t>The environmental significance of </a:t>
            </a:r>
            <a:r>
              <a:rPr lang="en-US" sz="1800" dirty="0">
                <a:solidFill>
                  <a:srgbClr val="0000FF"/>
                </a:solidFill>
                <a:effectLst/>
                <a:latin typeface="TimesNewRomanPS"/>
              </a:rPr>
              <a:t>chloride</a:t>
            </a:r>
            <a:r>
              <a:rPr lang="en-US" sz="1800" dirty="0">
                <a:effectLst/>
                <a:latin typeface="TimesNewRomanPS"/>
              </a:rPr>
              <a:t> concentrations</a:t>
            </a:r>
            <a:r>
              <a:rPr lang="en-US" sz="1800" dirty="0">
                <a:effectLst/>
                <a:latin typeface="TimesNewRomanPSMT"/>
              </a:rPr>
              <a:t>;</a:t>
            </a:r>
          </a:p>
          <a:p>
            <a:pPr marL="342900" indent="-342900">
              <a:spcAft>
                <a:spcPts val="600"/>
              </a:spcAft>
              <a:buFont typeface="+mj-lt"/>
              <a:buAutoNum type="arabicParenR"/>
            </a:pPr>
            <a:r>
              <a:rPr lang="en-US" sz="1800" dirty="0">
                <a:effectLst/>
                <a:latin typeface="TimesNewRomanPS"/>
              </a:rPr>
              <a:t>The </a:t>
            </a:r>
            <a:r>
              <a:rPr lang="en-US" sz="1800" b="1" dirty="0">
                <a:effectLst/>
                <a:latin typeface="TimesNewRomanPS"/>
              </a:rPr>
              <a:t>half reactions;</a:t>
            </a:r>
          </a:p>
          <a:p>
            <a:pPr marL="342900" indent="-342900">
              <a:spcAft>
                <a:spcPts val="600"/>
              </a:spcAft>
              <a:buFont typeface="+mj-lt"/>
              <a:buAutoNum type="arabicParenR"/>
            </a:pPr>
            <a:r>
              <a:rPr lang="en-US" dirty="0">
                <a:latin typeface="TimesNewRomanPSMT"/>
              </a:rPr>
              <a:t>The</a:t>
            </a:r>
            <a:r>
              <a:rPr lang="en-US" sz="1800" dirty="0">
                <a:effectLst/>
                <a:latin typeface="TimesNewRomanPS"/>
              </a:rPr>
              <a:t> effect of temperature on concentration;</a:t>
            </a:r>
          </a:p>
          <a:p>
            <a:pPr marL="342900" indent="-342900">
              <a:spcAft>
                <a:spcPts val="600"/>
              </a:spcAft>
              <a:buFont typeface="+mj-lt"/>
              <a:buAutoNum type="arabicParenR"/>
            </a:pPr>
            <a:r>
              <a:rPr lang="en-US" sz="1800" dirty="0">
                <a:effectLst/>
                <a:latin typeface="TimesNewRomanPS"/>
              </a:rPr>
              <a:t>Standard Cell Potentials; </a:t>
            </a:r>
            <a:endParaRPr lang="en-US" dirty="0">
              <a:latin typeface="TimesNewRomanPS"/>
            </a:endParaRPr>
          </a:p>
          <a:p>
            <a:pPr marL="342900" indent="-342900">
              <a:spcAft>
                <a:spcPts val="600"/>
              </a:spcAft>
              <a:buFont typeface="+mj-lt"/>
              <a:buAutoNum type="arabicParenR"/>
            </a:pPr>
            <a:r>
              <a:rPr lang="en-US" dirty="0">
                <a:latin typeface="TimesNewRomanPSMT"/>
              </a:rPr>
              <a:t>Converting between concentration units;</a:t>
            </a:r>
          </a:p>
          <a:p>
            <a:pPr marL="342900" indent="-342900">
              <a:spcAft>
                <a:spcPts val="600"/>
              </a:spcAft>
              <a:buFont typeface="+mj-lt"/>
              <a:buAutoNum type="arabicParenR"/>
            </a:pPr>
            <a:r>
              <a:rPr lang="en-US" dirty="0">
                <a:latin typeface="TimesNewRomanPSMT"/>
              </a:rPr>
              <a:t>The conversion from analog reading to voltage;</a:t>
            </a:r>
          </a:p>
          <a:p>
            <a:pPr marL="342900" indent="-342900">
              <a:spcAft>
                <a:spcPts val="600"/>
              </a:spcAft>
              <a:buFont typeface="+mj-lt"/>
              <a:buAutoNum type="arabicParenR"/>
            </a:pPr>
            <a:r>
              <a:rPr lang="en-US" dirty="0">
                <a:latin typeface="TimesNewRomanPSMT"/>
              </a:rPr>
              <a:t>Theory of LEDs, working principles, and applications;</a:t>
            </a:r>
          </a:p>
          <a:p>
            <a:pPr marL="342900" indent="-342900">
              <a:spcAft>
                <a:spcPts val="600"/>
              </a:spcAft>
              <a:buFont typeface="+mj-lt"/>
              <a:buAutoNum type="arabicParenR"/>
            </a:pPr>
            <a:r>
              <a:rPr lang="en-US" dirty="0">
                <a:latin typeface="TimesNewRomanPSMT"/>
              </a:rPr>
              <a:t>The process of calibration - working with raw data and determining real world relationships;</a:t>
            </a:r>
          </a:p>
          <a:p>
            <a:pPr marL="342900" indent="-342900">
              <a:spcAft>
                <a:spcPts val="600"/>
              </a:spcAft>
              <a:buFont typeface="+mj-lt"/>
              <a:buAutoNum type="arabicParenR"/>
            </a:pPr>
            <a:r>
              <a:rPr lang="en-US" dirty="0">
                <a:latin typeface="TimesNewRomanPSMT"/>
              </a:rPr>
              <a:t>Operational knowledge of basic device components. </a:t>
            </a:r>
          </a:p>
          <a:p>
            <a:pPr marL="342900" indent="-342900">
              <a:spcAft>
                <a:spcPts val="600"/>
              </a:spcAft>
              <a:buFont typeface="+mj-lt"/>
              <a:buAutoNum type="arabicParenR"/>
            </a:pPr>
            <a:r>
              <a:rPr lang="en-US" dirty="0">
                <a:latin typeface="TimesNewRomanPSMT"/>
              </a:rPr>
              <a:t>Topics for State and National Tournaments only:</a:t>
            </a:r>
            <a:r>
              <a:rPr lang="en-US" sz="1400" b="1" dirty="0">
                <a:latin typeface="TimesNewRomanPS"/>
              </a:rPr>
              <a:t> </a:t>
            </a:r>
            <a:r>
              <a:rPr lang="en-US" b="1" dirty="0">
                <a:latin typeface="TimesNewRomanPS"/>
              </a:rPr>
              <a:t>Nernst Equations</a:t>
            </a:r>
            <a:endParaRPr lang="en-US" sz="2400" dirty="0"/>
          </a:p>
        </p:txBody>
      </p:sp>
      <p:sp>
        <p:nvSpPr>
          <p:cNvPr id="2" name="Rectangle 1"/>
          <p:cNvSpPr/>
          <p:nvPr/>
        </p:nvSpPr>
        <p:spPr>
          <a:xfrm>
            <a:off x="4384429" y="405633"/>
            <a:ext cx="7151077" cy="1200329"/>
          </a:xfrm>
          <a:prstGeom prst="rect">
            <a:avLst/>
          </a:prstGeom>
          <a:ln w="22225">
            <a:solidFill>
              <a:srgbClr val="FF0000"/>
            </a:solidFill>
          </a:ln>
        </p:spPr>
        <p:txBody>
          <a:bodyPr wrap="square">
            <a:spAutoFit/>
          </a:bodyPr>
          <a:lstStyle/>
          <a:p>
            <a:pPr marL="285750" indent="-285750">
              <a:buFont typeface="Wingdings" panose="05000000000000000000" pitchFamily="2" charset="2"/>
              <a:buChar char="q"/>
            </a:pPr>
            <a:r>
              <a:rPr lang="en-US" dirty="0">
                <a:latin typeface="TimesNewRomanPSMT"/>
              </a:rPr>
              <a:t>Unless otherwise requested, answers must be in metric units with appropriate significant figures. </a:t>
            </a:r>
          </a:p>
          <a:p>
            <a:pPr marL="285750" indent="-285750">
              <a:buFont typeface="Wingdings" panose="05000000000000000000" pitchFamily="2" charset="2"/>
              <a:buChar char="q"/>
            </a:pPr>
            <a:r>
              <a:rPr lang="en-US" dirty="0">
                <a:latin typeface="TimesNewRomanPSMT"/>
              </a:rPr>
              <a:t>While working on the written test teams are not allowed to use any laptops they may have brought with them.</a:t>
            </a:r>
            <a:endParaRPr lang="en-US" dirty="0"/>
          </a:p>
        </p:txBody>
      </p:sp>
      <p:sp>
        <p:nvSpPr>
          <p:cNvPr id="3" name="Slide Number Placeholder 2">
            <a:extLst>
              <a:ext uri="{FF2B5EF4-FFF2-40B4-BE49-F238E27FC236}">
                <a16:creationId xmlns:a16="http://schemas.microsoft.com/office/drawing/2014/main" id="{32129F86-0D24-7878-3C3E-C661A8BFB650}"/>
              </a:ext>
            </a:extLst>
          </p:cNvPr>
          <p:cNvSpPr>
            <a:spLocks noGrp="1"/>
          </p:cNvSpPr>
          <p:nvPr>
            <p:ph type="sldNum" sz="quarter" idx="12"/>
          </p:nvPr>
        </p:nvSpPr>
        <p:spPr/>
        <p:txBody>
          <a:bodyPr/>
          <a:lstStyle/>
          <a:p>
            <a:fld id="{AA303983-AE9C-6841-9811-F36B2D308D0D}" type="slidenum">
              <a:rPr lang="en-US" smtClean="0"/>
              <a:t>12</a:t>
            </a:fld>
            <a:endParaRPr lang="en-US"/>
          </a:p>
        </p:txBody>
      </p:sp>
    </p:spTree>
    <p:extLst>
      <p:ext uri="{BB962C8B-B14F-4D97-AF65-F5344CB8AC3E}">
        <p14:creationId xmlns:p14="http://schemas.microsoft.com/office/powerpoint/2010/main" val="2520714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8A4566-09E2-4DCB-ABA2-A01F3C995D28}"/>
              </a:ext>
            </a:extLst>
          </p:cNvPr>
          <p:cNvSpPr txBox="1"/>
          <p:nvPr/>
        </p:nvSpPr>
        <p:spPr>
          <a:xfrm>
            <a:off x="941070" y="813554"/>
            <a:ext cx="1949767" cy="461665"/>
          </a:xfrm>
          <a:prstGeom prst="rect">
            <a:avLst/>
          </a:prstGeom>
          <a:noFill/>
        </p:spPr>
        <p:txBody>
          <a:bodyPr wrap="square">
            <a:spAutoFit/>
          </a:bodyPr>
          <a:lstStyle/>
          <a:p>
            <a:r>
              <a:rPr lang="en-US" sz="2400" b="1" dirty="0">
                <a:latin typeface="TimesNewRomanPS"/>
              </a:rPr>
              <a:t>SCORING: </a:t>
            </a:r>
          </a:p>
        </p:txBody>
      </p:sp>
      <p:sp>
        <p:nvSpPr>
          <p:cNvPr id="7" name="TextBox 6">
            <a:extLst>
              <a:ext uri="{FF2B5EF4-FFF2-40B4-BE49-F238E27FC236}">
                <a16:creationId xmlns:a16="http://schemas.microsoft.com/office/drawing/2014/main" id="{3F2B3C34-BF2B-9FC5-F268-DCD0B24931C3}"/>
              </a:ext>
            </a:extLst>
          </p:cNvPr>
          <p:cNvSpPr txBox="1"/>
          <p:nvPr/>
        </p:nvSpPr>
        <p:spPr>
          <a:xfrm>
            <a:off x="941070" y="1462624"/>
            <a:ext cx="10309860" cy="4678204"/>
          </a:xfrm>
          <a:prstGeom prst="rect">
            <a:avLst/>
          </a:prstGeom>
          <a:noFill/>
        </p:spPr>
        <p:txBody>
          <a:bodyPr wrap="square">
            <a:spAutoFit/>
          </a:bodyPr>
          <a:lstStyle/>
          <a:p>
            <a:pPr marL="342900" indent="-342900">
              <a:spcAft>
                <a:spcPts val="600"/>
              </a:spcAft>
              <a:buFont typeface="+mj-lt"/>
              <a:buAutoNum type="arabicParenR"/>
            </a:pPr>
            <a:r>
              <a:rPr lang="en-US" sz="1800" dirty="0">
                <a:effectLst/>
                <a:latin typeface="TimesNewRomanPSMT"/>
              </a:rPr>
              <a:t>The team with the highest Total Score wins.</a:t>
            </a:r>
          </a:p>
          <a:p>
            <a:pPr marL="342900" indent="-342900">
              <a:spcAft>
                <a:spcPts val="600"/>
              </a:spcAft>
              <a:buFont typeface="+mj-lt"/>
              <a:buAutoNum type="arabicParenR"/>
            </a:pPr>
            <a:r>
              <a:rPr lang="en-US" sz="1800" dirty="0">
                <a:effectLst/>
                <a:latin typeface="TimesNewRomanPSMT"/>
              </a:rPr>
              <a:t>Total Score = Build Score + Written Test Score + Design Log Score</a:t>
            </a:r>
          </a:p>
          <a:p>
            <a:pPr marL="342900" indent="-342900">
              <a:buFont typeface="+mj-lt"/>
              <a:buAutoNum type="arabicParenR"/>
            </a:pPr>
            <a:r>
              <a:rPr lang="en-US" sz="1800" dirty="0">
                <a:effectLst/>
                <a:latin typeface="TimesNewRomanPSMT"/>
              </a:rPr>
              <a:t>Build Score: There will be three unknown </a:t>
            </a:r>
            <a:r>
              <a:rPr lang="en-US" sz="1800" b="1" dirty="0">
                <a:effectLst/>
                <a:latin typeface="TimesNewRomanPS"/>
              </a:rPr>
              <a:t>concentrations </a:t>
            </a:r>
            <a:r>
              <a:rPr lang="en-US" sz="1800" dirty="0">
                <a:effectLst/>
                <a:latin typeface="TimesNewRomanPSMT"/>
              </a:rPr>
              <a:t>at Regionals (Maximum 57 points) and four unknown </a:t>
            </a:r>
            <a:r>
              <a:rPr lang="en-US" sz="1800" b="1" dirty="0">
                <a:effectLst/>
                <a:latin typeface="TimesNewRomanPS"/>
              </a:rPr>
              <a:t>concentrations </a:t>
            </a:r>
            <a:r>
              <a:rPr lang="en-US" sz="1800" dirty="0">
                <a:effectLst/>
                <a:latin typeface="TimesNewRomanPSMT"/>
              </a:rPr>
              <a:t>at States/Nationals (Maximum 76 points)</a:t>
            </a:r>
          </a:p>
          <a:p>
            <a:pPr marL="731520" indent="-342900">
              <a:buFont typeface="+mj-lt"/>
              <a:buAutoNum type="alphaLcParenR"/>
            </a:pPr>
            <a:r>
              <a:rPr lang="en-US" sz="1800" dirty="0">
                <a:effectLst/>
                <a:latin typeface="TimesNewRomanPSMT"/>
              </a:rPr>
              <a:t>Accuracy Score for each </a:t>
            </a:r>
            <a:r>
              <a:rPr lang="en-US" sz="1800" b="1" dirty="0">
                <a:effectLst/>
                <a:latin typeface="TimesNewRomanPS"/>
              </a:rPr>
              <a:t>concentration </a:t>
            </a:r>
            <a:r>
              <a:rPr lang="en-US" sz="1800" dirty="0">
                <a:effectLst/>
                <a:latin typeface="TimesNewRomanPSMT"/>
              </a:rPr>
              <a:t>= 15 pts - (relative error of the </a:t>
            </a:r>
            <a:r>
              <a:rPr lang="en-US" sz="1800" b="1" dirty="0">
                <a:effectLst/>
                <a:latin typeface="TimesNewRomanPS"/>
              </a:rPr>
              <a:t>concentration </a:t>
            </a:r>
            <a:r>
              <a:rPr lang="en-US" sz="1800" dirty="0">
                <a:effectLst/>
                <a:latin typeface="TimesNewRomanPSMT"/>
              </a:rPr>
              <a:t>measurement x multiplier) but will not go below 0 pts. </a:t>
            </a:r>
          </a:p>
          <a:p>
            <a:pPr marL="1245870" lvl="1" indent="-400050">
              <a:buFont typeface="+mj-lt"/>
              <a:buAutoNum type="romanLcPeriod"/>
            </a:pPr>
            <a:r>
              <a:rPr lang="en-US" dirty="0">
                <a:effectLst/>
                <a:latin typeface="TimesNewRomanPSMT"/>
              </a:rPr>
              <a:t>Regional Multiplier = 20</a:t>
            </a:r>
          </a:p>
          <a:p>
            <a:pPr marL="1245870" lvl="1" indent="-400050">
              <a:buFont typeface="+mj-lt"/>
              <a:buAutoNum type="romanLcPeriod"/>
            </a:pPr>
            <a:r>
              <a:rPr lang="en-US" dirty="0">
                <a:effectLst/>
                <a:latin typeface="TimesNewRomanPSMT"/>
              </a:rPr>
              <a:t>State Multiplier = 30</a:t>
            </a:r>
          </a:p>
          <a:p>
            <a:pPr marL="1245870" lvl="1" indent="-400050">
              <a:buFont typeface="+mj-lt"/>
              <a:buAutoNum type="romanLcPeriod"/>
            </a:pPr>
            <a:r>
              <a:rPr lang="en-US" dirty="0">
                <a:effectLst/>
                <a:latin typeface="TimesNewRomanPSMT"/>
              </a:rPr>
              <a:t>National Multiplier = 40 </a:t>
            </a:r>
            <a:endParaRPr lang="en-US" dirty="0"/>
          </a:p>
          <a:p>
            <a:pPr marL="1245870" lvl="1" indent="-400050">
              <a:buFont typeface="+mj-lt"/>
              <a:buAutoNum type="romanLcPeriod"/>
            </a:pPr>
            <a:r>
              <a:rPr lang="en-US" dirty="0">
                <a:effectLst/>
                <a:latin typeface="TimesNewRomanPSMT"/>
              </a:rPr>
              <a:t>Teams not able to produce a reading will receive an accuracy score of 0 for that </a:t>
            </a:r>
            <a:r>
              <a:rPr lang="en-US" b="1" dirty="0">
                <a:effectLst/>
                <a:latin typeface="TimesNewRomanPS"/>
              </a:rPr>
              <a:t>concentration</a:t>
            </a:r>
            <a:r>
              <a:rPr lang="en-US" dirty="0">
                <a:effectLst/>
                <a:latin typeface="TimesNewRomanPSMT"/>
              </a:rPr>
              <a:t>. </a:t>
            </a:r>
          </a:p>
          <a:p>
            <a:pPr marL="731520" indent="-342900">
              <a:buFont typeface="+mj-lt"/>
              <a:buAutoNum type="alphaLcParenR"/>
            </a:pPr>
            <a:r>
              <a:rPr lang="en-US" sz="1800" dirty="0">
                <a:effectLst/>
                <a:latin typeface="TimesNewRomanPSMT"/>
              </a:rPr>
              <a:t>LED Score for each </a:t>
            </a:r>
            <a:r>
              <a:rPr lang="en-US" sz="1800" b="1" dirty="0">
                <a:effectLst/>
                <a:latin typeface="TimesNewRomanPS"/>
              </a:rPr>
              <a:t>Concentration </a:t>
            </a:r>
            <a:r>
              <a:rPr lang="en-US" sz="1800" dirty="0">
                <a:effectLst/>
                <a:latin typeface="TimesNewRomanPSMT"/>
              </a:rPr>
              <a:t>= 4 pts awarded for the correct LED color (as determined by the </a:t>
            </a:r>
            <a:r>
              <a:rPr lang="en-US" sz="1800" b="1" dirty="0">
                <a:effectLst/>
                <a:latin typeface="TimesNewRomanPS"/>
              </a:rPr>
              <a:t>concentration </a:t>
            </a:r>
            <a:r>
              <a:rPr lang="en-US" sz="1800" dirty="0">
                <a:effectLst/>
                <a:latin typeface="TimesNewRomanPSMT"/>
              </a:rPr>
              <a:t>displayed by the Device.</a:t>
            </a:r>
            <a:endParaRPr lang="en-US" dirty="0"/>
          </a:p>
          <a:p>
            <a:pPr marL="731520" indent="-342900">
              <a:buFont typeface="+mj-lt"/>
              <a:buAutoNum type="alphaLcParenR"/>
            </a:pPr>
            <a:r>
              <a:rPr lang="en-US" sz="1800" dirty="0">
                <a:effectLst/>
                <a:latin typeface="TimesNewRomanPSMT"/>
              </a:rPr>
              <a:t>Teams that violate rules 3.a-b. will have the Build Score multiplied by 0.6 for each violation.</a:t>
            </a:r>
          </a:p>
          <a:p>
            <a:pPr marL="731520" indent="-342900">
              <a:buFont typeface="+mj-lt"/>
              <a:buAutoNum type="alphaLcParenR"/>
            </a:pPr>
            <a:r>
              <a:rPr lang="en-US" sz="1800" dirty="0">
                <a:effectLst/>
                <a:latin typeface="TimesNewRomanPSMT"/>
              </a:rPr>
              <a:t>Teams that violate rules 3.c-d. will have the Build Score multiplied by 0.8 for each violation. </a:t>
            </a:r>
          </a:p>
          <a:p>
            <a:pPr marL="731520" indent="-342900">
              <a:buFont typeface="+mj-lt"/>
              <a:buAutoNum type="alphaLcParenR"/>
            </a:pPr>
            <a:r>
              <a:rPr lang="en-US" sz="1800" dirty="0">
                <a:effectLst/>
                <a:latin typeface="TimesNewRomanPSMT"/>
              </a:rPr>
              <a:t>Teams that did not participate in Device Testing will receive a Build Score of 0. </a:t>
            </a:r>
            <a:endParaRPr lang="en-US" dirty="0"/>
          </a:p>
        </p:txBody>
      </p:sp>
      <p:sp>
        <p:nvSpPr>
          <p:cNvPr id="2" name="Slide Number Placeholder 1">
            <a:extLst>
              <a:ext uri="{FF2B5EF4-FFF2-40B4-BE49-F238E27FC236}">
                <a16:creationId xmlns:a16="http://schemas.microsoft.com/office/drawing/2014/main" id="{AD201D30-3A7E-96A1-78D5-B86BEFA02BF0}"/>
              </a:ext>
            </a:extLst>
          </p:cNvPr>
          <p:cNvSpPr>
            <a:spLocks noGrp="1"/>
          </p:cNvSpPr>
          <p:nvPr>
            <p:ph type="sldNum" sz="quarter" idx="12"/>
          </p:nvPr>
        </p:nvSpPr>
        <p:spPr/>
        <p:txBody>
          <a:bodyPr/>
          <a:lstStyle/>
          <a:p>
            <a:fld id="{AA303983-AE9C-6841-9811-F36B2D308D0D}" type="slidenum">
              <a:rPr lang="en-US" smtClean="0"/>
              <a:t>13</a:t>
            </a:fld>
            <a:endParaRPr lang="en-US"/>
          </a:p>
        </p:txBody>
      </p:sp>
    </p:spTree>
    <p:extLst>
      <p:ext uri="{BB962C8B-B14F-4D97-AF65-F5344CB8AC3E}">
        <p14:creationId xmlns:p14="http://schemas.microsoft.com/office/powerpoint/2010/main" val="3829298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461B9A2-5CBE-8DE0-B6A9-5B22504ED831}"/>
              </a:ext>
            </a:extLst>
          </p:cNvPr>
          <p:cNvSpPr txBox="1"/>
          <p:nvPr/>
        </p:nvSpPr>
        <p:spPr>
          <a:xfrm>
            <a:off x="941070" y="1349514"/>
            <a:ext cx="10381297" cy="5078313"/>
          </a:xfrm>
          <a:prstGeom prst="rect">
            <a:avLst/>
          </a:prstGeom>
          <a:noFill/>
        </p:spPr>
        <p:txBody>
          <a:bodyPr wrap="square">
            <a:spAutoFit/>
          </a:bodyPr>
          <a:lstStyle/>
          <a:p>
            <a:pPr marL="342900" indent="-342900">
              <a:buFont typeface="+mj-lt"/>
              <a:buAutoNum type="arabicParenR" startAt="4"/>
            </a:pPr>
            <a:r>
              <a:rPr lang="en-US" dirty="0">
                <a:latin typeface="TimesNewRomanPSMT"/>
              </a:rPr>
              <a:t>Written Test Score = (raw score / highest score achieved by teams) x 50 pts (Maximum 50 points);</a:t>
            </a:r>
          </a:p>
          <a:p>
            <a:pPr marL="342900" indent="-342900">
              <a:buFont typeface="+mj-lt"/>
              <a:buAutoNum type="arabicParenR" startAt="4"/>
            </a:pPr>
            <a:r>
              <a:rPr lang="en-US" sz="1800" dirty="0">
                <a:effectLst/>
                <a:latin typeface="TimesNewRomanPSMT"/>
              </a:rPr>
              <a:t>Design Log Score (Maximum </a:t>
            </a:r>
            <a:r>
              <a:rPr lang="en-US" sz="1800" b="1" dirty="0">
                <a:effectLst/>
                <a:latin typeface="TimesNewRomanPS"/>
              </a:rPr>
              <a:t>32 </a:t>
            </a:r>
            <a:r>
              <a:rPr lang="en-US" sz="1800" dirty="0">
                <a:effectLst/>
                <a:latin typeface="TimesNewRomanPSMT"/>
              </a:rPr>
              <a:t>points): Points for the Design Log will be awarded or deducted as follows:</a:t>
            </a:r>
            <a:endParaRPr lang="en-US" dirty="0">
              <a:latin typeface="TimesNewRomanPSMT"/>
            </a:endParaRPr>
          </a:p>
          <a:p>
            <a:pPr marL="731520" indent="-342900">
              <a:buFont typeface="+mj-lt"/>
              <a:buAutoNum type="alphaLcParenR"/>
            </a:pPr>
            <a:r>
              <a:rPr lang="en-US" sz="1800" dirty="0">
                <a:effectLst/>
                <a:latin typeface="TimesNewRomanPSMT"/>
              </a:rPr>
              <a:t>Four (4) points are awarded for each completed section of the Design Log specified in 4.b.i-viii. as well as being able to answer questions about each section. </a:t>
            </a:r>
          </a:p>
          <a:p>
            <a:pPr marL="731520" indent="-342900">
              <a:buFont typeface="+mj-lt"/>
              <a:buAutoNum type="alphaLcParenR"/>
            </a:pPr>
            <a:r>
              <a:rPr lang="en-US" sz="1800" dirty="0">
                <a:effectLst/>
                <a:latin typeface="TimesNewRomanPSMT"/>
              </a:rPr>
              <a:t>Points are deducted from the Design Log Score as follows: </a:t>
            </a:r>
            <a:endParaRPr lang="en-US" dirty="0"/>
          </a:p>
          <a:p>
            <a:pPr marL="1097280" indent="-400050">
              <a:buFont typeface="+mj-lt"/>
              <a:buAutoNum type="romanLcPeriod"/>
            </a:pPr>
            <a:r>
              <a:rPr lang="en-US" sz="1800" dirty="0">
                <a:effectLst/>
                <a:latin typeface="TimesNewRomanPSMT"/>
              </a:rPr>
              <a:t>If any digital manufacturing techniques were used as part of the build by the team as described in 4.c. four (4) points will be deducted for each section of 4.c. that was not addressed or is incomplete (Maximum 12 point penalty). </a:t>
            </a:r>
            <a:endParaRPr lang="en-US" dirty="0"/>
          </a:p>
          <a:p>
            <a:pPr marL="1097280" indent="-400050">
              <a:buFont typeface="+mj-lt"/>
              <a:buAutoNum type="romanLcPeriod"/>
            </a:pPr>
            <a:r>
              <a:rPr lang="en-US" sz="1800" dirty="0">
                <a:effectLst/>
                <a:latin typeface="TimesNewRomanPSMT"/>
              </a:rPr>
              <a:t>One (1) point may be deducted for each section specified in 4.b.ii.-vii. where appropriate units were not provided with numerical values (Maximum 4 point penalty). </a:t>
            </a:r>
            <a:endParaRPr lang="en-US" dirty="0"/>
          </a:p>
          <a:p>
            <a:pPr marL="342900" indent="-342900">
              <a:buFont typeface="+mj-lt"/>
              <a:buAutoNum type="arabicParenR" startAt="6"/>
            </a:pPr>
            <a:r>
              <a:rPr lang="en-US" sz="1800" dirty="0">
                <a:effectLst/>
                <a:latin typeface="TimesNewRomanPSMT"/>
              </a:rPr>
              <a:t>Teams that violate any rule under “THE COMPETITION” will have the Total Score multiplied by 0.9. g. </a:t>
            </a:r>
          </a:p>
          <a:p>
            <a:pPr marL="342900" indent="-342900">
              <a:buFont typeface="+mj-lt"/>
              <a:buAutoNum type="arabicParenR" startAt="6"/>
            </a:pPr>
            <a:r>
              <a:rPr lang="en-US" sz="1800" dirty="0">
                <a:effectLst/>
                <a:latin typeface="TimesNewRomanPSMT"/>
              </a:rPr>
              <a:t>Tiebreakers: </a:t>
            </a:r>
            <a:endParaRPr lang="en-US" dirty="0"/>
          </a:p>
          <a:p>
            <a:pPr marL="731520" indent="-342900">
              <a:buFont typeface="+mj-lt"/>
              <a:buAutoNum type="alphaLcParenR"/>
            </a:pPr>
            <a:r>
              <a:rPr lang="en-US" sz="1800" dirty="0">
                <a:effectLst/>
                <a:latin typeface="MinionPro"/>
              </a:rPr>
              <a:t>Highest Build Score</a:t>
            </a:r>
          </a:p>
          <a:p>
            <a:pPr marL="731520" indent="-342900">
              <a:buFont typeface="+mj-lt"/>
              <a:buAutoNum type="alphaLcParenR"/>
            </a:pPr>
            <a:r>
              <a:rPr lang="en-US" sz="1800" dirty="0">
                <a:effectLst/>
                <a:latin typeface="MinionPro"/>
              </a:rPr>
              <a:t>Highest Written Test Score</a:t>
            </a:r>
          </a:p>
          <a:p>
            <a:pPr marL="731520" indent="-342900">
              <a:buFont typeface="+mj-lt"/>
              <a:buAutoNum type="alphaLcParenR"/>
            </a:pPr>
            <a:r>
              <a:rPr lang="en-US" sz="1800" dirty="0">
                <a:effectLst/>
                <a:latin typeface="MinionPro"/>
              </a:rPr>
              <a:t>Selected questions on the Written Test. </a:t>
            </a:r>
            <a:endParaRPr lang="en-US" dirty="0"/>
          </a:p>
        </p:txBody>
      </p:sp>
      <p:sp>
        <p:nvSpPr>
          <p:cNvPr id="3" name="TextBox 2">
            <a:extLst>
              <a:ext uri="{FF2B5EF4-FFF2-40B4-BE49-F238E27FC236}">
                <a16:creationId xmlns:a16="http://schemas.microsoft.com/office/drawing/2014/main" id="{0A8A4566-09E2-4DCB-ABA2-A01F3C995D28}"/>
              </a:ext>
            </a:extLst>
          </p:cNvPr>
          <p:cNvSpPr txBox="1"/>
          <p:nvPr/>
        </p:nvSpPr>
        <p:spPr>
          <a:xfrm>
            <a:off x="941070" y="813554"/>
            <a:ext cx="1949767" cy="461665"/>
          </a:xfrm>
          <a:prstGeom prst="rect">
            <a:avLst/>
          </a:prstGeom>
          <a:noFill/>
        </p:spPr>
        <p:txBody>
          <a:bodyPr wrap="square">
            <a:spAutoFit/>
          </a:bodyPr>
          <a:lstStyle/>
          <a:p>
            <a:r>
              <a:rPr lang="en-US" sz="2400" b="1" dirty="0">
                <a:latin typeface="TimesNewRomanPS"/>
              </a:rPr>
              <a:t>SCORING: </a:t>
            </a:r>
          </a:p>
        </p:txBody>
      </p:sp>
      <p:sp>
        <p:nvSpPr>
          <p:cNvPr id="2" name="Slide Number Placeholder 1">
            <a:extLst>
              <a:ext uri="{FF2B5EF4-FFF2-40B4-BE49-F238E27FC236}">
                <a16:creationId xmlns:a16="http://schemas.microsoft.com/office/drawing/2014/main" id="{276DEC8A-4446-7A9F-16F6-B277B0AD1604}"/>
              </a:ext>
            </a:extLst>
          </p:cNvPr>
          <p:cNvSpPr>
            <a:spLocks noGrp="1"/>
          </p:cNvSpPr>
          <p:nvPr>
            <p:ph type="sldNum" sz="quarter" idx="12"/>
          </p:nvPr>
        </p:nvSpPr>
        <p:spPr/>
        <p:txBody>
          <a:bodyPr/>
          <a:lstStyle/>
          <a:p>
            <a:fld id="{AA303983-AE9C-6841-9811-F36B2D308D0D}" type="slidenum">
              <a:rPr lang="en-US" smtClean="0"/>
              <a:t>14</a:t>
            </a:fld>
            <a:endParaRPr lang="en-US"/>
          </a:p>
        </p:txBody>
      </p:sp>
    </p:spTree>
    <p:extLst>
      <p:ext uri="{BB962C8B-B14F-4D97-AF65-F5344CB8AC3E}">
        <p14:creationId xmlns:p14="http://schemas.microsoft.com/office/powerpoint/2010/main" val="1986965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B82B5A-4C01-DEE8-1288-92EC4C2AB8EF}"/>
              </a:ext>
            </a:extLst>
          </p:cNvPr>
          <p:cNvSpPr txBox="1"/>
          <p:nvPr/>
        </p:nvSpPr>
        <p:spPr>
          <a:xfrm>
            <a:off x="774382" y="1444704"/>
            <a:ext cx="6097904" cy="646331"/>
          </a:xfrm>
          <a:prstGeom prst="rect">
            <a:avLst/>
          </a:prstGeom>
          <a:noFill/>
        </p:spPr>
        <p:txBody>
          <a:bodyPr wrap="square">
            <a:spAutoFit/>
          </a:bodyPr>
          <a:lstStyle/>
          <a:p>
            <a:r>
              <a:rPr lang="en-US" sz="3600" b="1" dirty="0">
                <a:latin typeface="TimesNewRomanPS"/>
              </a:rPr>
              <a:t>Recommended Resources: </a:t>
            </a:r>
          </a:p>
        </p:txBody>
      </p:sp>
      <p:sp>
        <p:nvSpPr>
          <p:cNvPr id="7" name="TextBox 6">
            <a:extLst>
              <a:ext uri="{FF2B5EF4-FFF2-40B4-BE49-F238E27FC236}">
                <a16:creationId xmlns:a16="http://schemas.microsoft.com/office/drawing/2014/main" id="{0DC5C013-012F-49EC-429C-D478F881BFB6}"/>
              </a:ext>
            </a:extLst>
          </p:cNvPr>
          <p:cNvSpPr txBox="1"/>
          <p:nvPr/>
        </p:nvSpPr>
        <p:spPr>
          <a:xfrm>
            <a:off x="879158" y="2700635"/>
            <a:ext cx="10446068" cy="1200329"/>
          </a:xfrm>
          <a:prstGeom prst="rect">
            <a:avLst/>
          </a:prstGeom>
          <a:noFill/>
        </p:spPr>
        <p:txBody>
          <a:bodyPr wrap="square">
            <a:spAutoFit/>
          </a:bodyPr>
          <a:lstStyle/>
          <a:p>
            <a:r>
              <a:rPr lang="en-US" sz="2400" dirty="0">
                <a:effectLst/>
                <a:latin typeface="TimesNewRomanPSMT"/>
              </a:rPr>
              <a:t>The Science Olympiad Store (store.soinc.org) carries a variety of resources to </a:t>
            </a:r>
            <a:r>
              <a:rPr lang="en-US" sz="2400" dirty="0">
                <a:effectLst/>
                <a:latin typeface="MinionPro"/>
              </a:rPr>
              <a:t>purchase for this event; other resources are on the Event Pages at soinc.org </a:t>
            </a:r>
            <a:endParaRPr lang="en-US" sz="2400" dirty="0"/>
          </a:p>
        </p:txBody>
      </p:sp>
      <p:sp>
        <p:nvSpPr>
          <p:cNvPr id="2" name="Slide Number Placeholder 1">
            <a:extLst>
              <a:ext uri="{FF2B5EF4-FFF2-40B4-BE49-F238E27FC236}">
                <a16:creationId xmlns:a16="http://schemas.microsoft.com/office/drawing/2014/main" id="{D9A50672-074D-CF17-8E47-CA18F9C43A84}"/>
              </a:ext>
            </a:extLst>
          </p:cNvPr>
          <p:cNvSpPr>
            <a:spLocks noGrp="1"/>
          </p:cNvSpPr>
          <p:nvPr>
            <p:ph type="sldNum" sz="quarter" idx="12"/>
          </p:nvPr>
        </p:nvSpPr>
        <p:spPr/>
        <p:txBody>
          <a:bodyPr/>
          <a:lstStyle/>
          <a:p>
            <a:fld id="{AA303983-AE9C-6841-9811-F36B2D308D0D}" type="slidenum">
              <a:rPr lang="en-US" smtClean="0"/>
              <a:t>15</a:t>
            </a:fld>
            <a:endParaRPr lang="en-US"/>
          </a:p>
        </p:txBody>
      </p:sp>
    </p:spTree>
    <p:extLst>
      <p:ext uri="{BB962C8B-B14F-4D97-AF65-F5344CB8AC3E}">
        <p14:creationId xmlns:p14="http://schemas.microsoft.com/office/powerpoint/2010/main" val="784383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318DD48-F09D-4F7F-00A7-72E1044F9389}"/>
              </a:ext>
            </a:extLst>
          </p:cNvPr>
          <p:cNvSpPr txBox="1"/>
          <p:nvPr/>
        </p:nvSpPr>
        <p:spPr>
          <a:xfrm>
            <a:off x="1117283" y="987266"/>
            <a:ext cx="3603307" cy="584775"/>
          </a:xfrm>
          <a:prstGeom prst="rect">
            <a:avLst/>
          </a:prstGeom>
          <a:noFill/>
        </p:spPr>
        <p:txBody>
          <a:bodyPr wrap="square">
            <a:spAutoFit/>
          </a:bodyPr>
          <a:lstStyle/>
          <a:p>
            <a:r>
              <a:rPr lang="en-US" sz="3200" b="1" dirty="0">
                <a:effectLst/>
                <a:latin typeface="TimesNewRomanPS"/>
              </a:rPr>
              <a:t>DESCRIPTION:</a:t>
            </a:r>
            <a:endParaRPr lang="en-US" sz="3200" dirty="0"/>
          </a:p>
        </p:txBody>
      </p:sp>
      <p:sp>
        <p:nvSpPr>
          <p:cNvPr id="7" name="TextBox 6">
            <a:extLst>
              <a:ext uri="{FF2B5EF4-FFF2-40B4-BE49-F238E27FC236}">
                <a16:creationId xmlns:a16="http://schemas.microsoft.com/office/drawing/2014/main" id="{8A754DED-C884-9E92-A89E-28527B9B022B}"/>
              </a:ext>
            </a:extLst>
          </p:cNvPr>
          <p:cNvSpPr txBox="1"/>
          <p:nvPr/>
        </p:nvSpPr>
        <p:spPr>
          <a:xfrm>
            <a:off x="1117283" y="1859340"/>
            <a:ext cx="9992677" cy="1938992"/>
          </a:xfrm>
          <a:prstGeom prst="rect">
            <a:avLst/>
          </a:prstGeom>
          <a:noFill/>
        </p:spPr>
        <p:txBody>
          <a:bodyPr wrap="square">
            <a:spAutoFit/>
          </a:bodyPr>
          <a:lstStyle/>
          <a:p>
            <a:r>
              <a:rPr lang="en-US" sz="2400" dirty="0">
                <a:effectLst/>
                <a:latin typeface="TimesNewRomanPSMT"/>
              </a:rPr>
              <a:t>Teams will build a durable </a:t>
            </a:r>
            <a:r>
              <a:rPr lang="en-US" sz="2400" b="1" dirty="0">
                <a:effectLst/>
                <a:latin typeface="TimesNewRomanPSMT"/>
              </a:rPr>
              <a:t>Oxidation Reduction Potential</a:t>
            </a:r>
            <a:r>
              <a:rPr lang="en-US" sz="2400" dirty="0">
                <a:effectLst/>
                <a:latin typeface="TimesNewRomanPSMT"/>
              </a:rPr>
              <a:t> (</a:t>
            </a:r>
            <a:r>
              <a:rPr lang="en-US" sz="2400" b="1" dirty="0">
                <a:effectLst/>
                <a:latin typeface="TimesNewRomanPS"/>
              </a:rPr>
              <a:t>ORP) or Redox Probe </a:t>
            </a:r>
            <a:r>
              <a:rPr lang="en-US" sz="2400" dirty="0">
                <a:effectLst/>
                <a:latin typeface="TimesNewRomanPSMT"/>
              </a:rPr>
              <a:t>that will accurately </a:t>
            </a:r>
            <a:r>
              <a:rPr lang="en-US" sz="2400" b="1" dirty="0">
                <a:solidFill>
                  <a:srgbClr val="0000FF"/>
                </a:solidFill>
                <a:effectLst/>
                <a:latin typeface="TimesNewRomanPSMT"/>
              </a:rPr>
              <a:t>measure and display</a:t>
            </a:r>
            <a:r>
              <a:rPr lang="en-US" sz="2400" dirty="0">
                <a:solidFill>
                  <a:srgbClr val="0000FF"/>
                </a:solidFill>
                <a:effectLst/>
                <a:latin typeface="TimesNewRomanPSMT"/>
              </a:rPr>
              <a:t> </a:t>
            </a:r>
            <a:r>
              <a:rPr lang="en-US" sz="2400" dirty="0">
                <a:effectLst/>
                <a:latin typeface="TimesNewRomanPSMT"/>
              </a:rPr>
              <a:t>both </a:t>
            </a:r>
            <a:r>
              <a:rPr lang="en-US" sz="2400" b="1" dirty="0">
                <a:solidFill>
                  <a:srgbClr val="0000FF"/>
                </a:solidFill>
                <a:effectLst/>
                <a:latin typeface="TimesNewRomanPSMT"/>
              </a:rPr>
              <a:t>voltage and the concentrations of NaCl </a:t>
            </a:r>
            <a:r>
              <a:rPr lang="en-US" sz="2400" dirty="0">
                <a:effectLst/>
                <a:latin typeface="TimesNewRomanPSMT"/>
              </a:rPr>
              <a:t>in parts per million from 0 to 5000 ppm of different water samples and complete a written test on the principles and theories behind the event </a:t>
            </a:r>
            <a:endParaRPr lang="en-US" sz="2400" dirty="0"/>
          </a:p>
        </p:txBody>
      </p:sp>
      <p:sp>
        <p:nvSpPr>
          <p:cNvPr id="9" name="TextBox 8">
            <a:extLst>
              <a:ext uri="{FF2B5EF4-FFF2-40B4-BE49-F238E27FC236}">
                <a16:creationId xmlns:a16="http://schemas.microsoft.com/office/drawing/2014/main" id="{141311CD-E602-A5BB-3DCF-B02962ED2012}"/>
              </a:ext>
            </a:extLst>
          </p:cNvPr>
          <p:cNvSpPr txBox="1"/>
          <p:nvPr/>
        </p:nvSpPr>
        <p:spPr>
          <a:xfrm>
            <a:off x="1117283" y="3825925"/>
            <a:ext cx="9992678" cy="1889620"/>
          </a:xfrm>
          <a:prstGeom prst="rect">
            <a:avLst/>
          </a:prstGeom>
          <a:noFill/>
        </p:spPr>
        <p:txBody>
          <a:bodyPr wrap="square">
            <a:spAutoFit/>
          </a:bodyPr>
          <a:lstStyle/>
          <a:p>
            <a:pPr marL="342900" indent="-342900">
              <a:lnSpc>
                <a:spcPct val="150000"/>
              </a:lnSpc>
              <a:buFont typeface="Wingdings" pitchFamily="2" charset="2"/>
              <a:buChar char="Ø"/>
            </a:pPr>
            <a:r>
              <a:rPr lang="en-US" sz="2000" b="1" dirty="0">
                <a:effectLst/>
                <a:latin typeface="TimesNewRomanPS"/>
              </a:rPr>
              <a:t>A TEAM OF UP TO: </a:t>
            </a:r>
            <a:r>
              <a:rPr lang="en-US" sz="2000" dirty="0">
                <a:effectLst/>
                <a:latin typeface="TimesNewRomanPSMT"/>
              </a:rPr>
              <a:t>2 </a:t>
            </a:r>
          </a:p>
          <a:p>
            <a:pPr marL="342900" indent="-342900">
              <a:lnSpc>
                <a:spcPct val="150000"/>
              </a:lnSpc>
              <a:buFont typeface="Wingdings" pitchFamily="2" charset="2"/>
              <a:buChar char="Ø"/>
            </a:pPr>
            <a:r>
              <a:rPr lang="en-US" sz="2000" b="1" dirty="0">
                <a:effectLst/>
                <a:latin typeface="TimesNewRomanPS"/>
              </a:rPr>
              <a:t>EYE PROTECTION: C </a:t>
            </a:r>
          </a:p>
          <a:p>
            <a:pPr marL="342900" indent="-342900">
              <a:lnSpc>
                <a:spcPct val="150000"/>
              </a:lnSpc>
              <a:buFont typeface="Wingdings" pitchFamily="2" charset="2"/>
              <a:buChar char="Ø"/>
            </a:pPr>
            <a:r>
              <a:rPr lang="en-US" sz="2000" b="1" dirty="0">
                <a:effectLst/>
                <a:latin typeface="TimesNewRomanPS"/>
              </a:rPr>
              <a:t>IMPOUND: </a:t>
            </a:r>
            <a:r>
              <a:rPr lang="en-US" sz="2000" dirty="0">
                <a:effectLst/>
                <a:latin typeface="TimesNewRomanPSMT"/>
              </a:rPr>
              <a:t>No </a:t>
            </a:r>
          </a:p>
          <a:p>
            <a:pPr marL="342900" indent="-342900">
              <a:lnSpc>
                <a:spcPct val="150000"/>
              </a:lnSpc>
              <a:buFont typeface="Wingdings" pitchFamily="2" charset="2"/>
              <a:buChar char="Ø"/>
            </a:pPr>
            <a:r>
              <a:rPr lang="en-US" sz="2000" b="1" dirty="0">
                <a:effectLst/>
                <a:latin typeface="TimesNewRomanPS"/>
              </a:rPr>
              <a:t>APPROXIMATE TIME: </a:t>
            </a:r>
            <a:r>
              <a:rPr lang="en-US" sz="2000" dirty="0">
                <a:effectLst/>
                <a:latin typeface="TimesNewRomanPSMT"/>
              </a:rPr>
              <a:t>50 minutes </a:t>
            </a:r>
            <a:endParaRPr lang="en-US" sz="2000" dirty="0"/>
          </a:p>
        </p:txBody>
      </p:sp>
      <p:sp>
        <p:nvSpPr>
          <p:cNvPr id="2" name="Slide Number Placeholder 1">
            <a:extLst>
              <a:ext uri="{FF2B5EF4-FFF2-40B4-BE49-F238E27FC236}">
                <a16:creationId xmlns:a16="http://schemas.microsoft.com/office/drawing/2014/main" id="{86378B1C-678C-5940-4D49-9C20B67346A0}"/>
              </a:ext>
            </a:extLst>
          </p:cNvPr>
          <p:cNvSpPr>
            <a:spLocks noGrp="1"/>
          </p:cNvSpPr>
          <p:nvPr>
            <p:ph type="sldNum" sz="quarter" idx="12"/>
          </p:nvPr>
        </p:nvSpPr>
        <p:spPr/>
        <p:txBody>
          <a:bodyPr/>
          <a:lstStyle/>
          <a:p>
            <a:fld id="{AA303983-AE9C-6841-9811-F36B2D308D0D}" type="slidenum">
              <a:rPr lang="en-US" smtClean="0"/>
              <a:t>2</a:t>
            </a:fld>
            <a:endParaRPr lang="en-US"/>
          </a:p>
        </p:txBody>
      </p:sp>
    </p:spTree>
    <p:extLst>
      <p:ext uri="{BB962C8B-B14F-4D97-AF65-F5344CB8AC3E}">
        <p14:creationId xmlns:p14="http://schemas.microsoft.com/office/powerpoint/2010/main" val="1177370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45739C-D9C2-FF71-93B6-BB9E6F142215}"/>
              </a:ext>
            </a:extLst>
          </p:cNvPr>
          <p:cNvSpPr txBox="1"/>
          <p:nvPr/>
        </p:nvSpPr>
        <p:spPr>
          <a:xfrm>
            <a:off x="882491" y="741164"/>
            <a:ext cx="6097904" cy="584775"/>
          </a:xfrm>
          <a:prstGeom prst="rect">
            <a:avLst/>
          </a:prstGeom>
          <a:noFill/>
        </p:spPr>
        <p:txBody>
          <a:bodyPr wrap="square">
            <a:spAutoFit/>
          </a:bodyPr>
          <a:lstStyle/>
          <a:p>
            <a:r>
              <a:rPr lang="en-US" sz="3200" b="1" dirty="0">
                <a:effectLst/>
                <a:latin typeface="TimesNewRomanPS"/>
              </a:rPr>
              <a:t>EVENT PARAMETERS: </a:t>
            </a:r>
            <a:endParaRPr lang="en-US" sz="3200" dirty="0">
              <a:effectLst/>
              <a:latin typeface="TimesNewRomanPSMT"/>
            </a:endParaRPr>
          </a:p>
        </p:txBody>
      </p:sp>
      <p:sp>
        <p:nvSpPr>
          <p:cNvPr id="7" name="TextBox 6">
            <a:extLst>
              <a:ext uri="{FF2B5EF4-FFF2-40B4-BE49-F238E27FC236}">
                <a16:creationId xmlns:a16="http://schemas.microsoft.com/office/drawing/2014/main" id="{CCEA65D5-13D5-D4AE-883E-6A2A231C9346}"/>
              </a:ext>
            </a:extLst>
          </p:cNvPr>
          <p:cNvSpPr txBox="1"/>
          <p:nvPr/>
        </p:nvSpPr>
        <p:spPr>
          <a:xfrm>
            <a:off x="882491" y="1565969"/>
            <a:ext cx="10427017" cy="4708981"/>
          </a:xfrm>
          <a:prstGeom prst="rect">
            <a:avLst/>
          </a:prstGeom>
          <a:noFill/>
        </p:spPr>
        <p:txBody>
          <a:bodyPr wrap="square">
            <a:spAutoFit/>
          </a:bodyPr>
          <a:lstStyle/>
          <a:p>
            <a:pPr marL="457200" indent="-457200">
              <a:buFont typeface="+mj-lt"/>
              <a:buAutoNum type="alphaLcParenR"/>
            </a:pPr>
            <a:r>
              <a:rPr lang="en-US" sz="2000" dirty="0">
                <a:effectLst/>
                <a:latin typeface="Calibri" panose="020F0502020204030204" pitchFamily="34" charset="0"/>
                <a:cs typeface="Calibri" panose="020F0502020204030204" pitchFamily="34" charset="0"/>
              </a:rPr>
              <a:t>For each team, one participant-constructed </a:t>
            </a:r>
            <a:r>
              <a:rPr lang="en-US" sz="2000" b="1" dirty="0">
                <a:effectLst/>
                <a:latin typeface="Calibri" panose="020F0502020204030204" pitchFamily="34" charset="0"/>
                <a:cs typeface="Calibri" panose="020F0502020204030204" pitchFamily="34" charset="0"/>
              </a:rPr>
              <a:t>ORP or Redox probe </a:t>
            </a:r>
            <a:r>
              <a:rPr lang="en-US" sz="2000" dirty="0">
                <a:effectLst/>
                <a:latin typeface="Calibri" panose="020F0502020204030204" pitchFamily="34" charset="0"/>
                <a:cs typeface="Calibri" panose="020F0502020204030204" pitchFamily="34" charset="0"/>
              </a:rPr>
              <a:t>with a laptop or a calculator for programming/display; two calculators of any type; and one 2” or smaller three-ring binder containing information in any form and from any source. Sheet protectors, lamination, tabs and labels are permitted. </a:t>
            </a:r>
          </a:p>
          <a:p>
            <a:pPr marL="457200" indent="-457200">
              <a:buFont typeface="+mj-lt"/>
              <a:buAutoNum type="alphaLcParenR"/>
            </a:pPr>
            <a:endParaRPr lang="en-US" sz="2000" dirty="0">
              <a:latin typeface="Calibri" panose="020F0502020204030204" pitchFamily="34" charset="0"/>
              <a:cs typeface="Calibri" panose="020F0502020204030204" pitchFamily="34" charset="0"/>
            </a:endParaRPr>
          </a:p>
          <a:p>
            <a:pPr marL="457200" indent="-457200">
              <a:buFont typeface="+mj-lt"/>
              <a:buAutoNum type="alphaLcParenR"/>
            </a:pPr>
            <a:r>
              <a:rPr lang="en-US" sz="2000" b="1" dirty="0">
                <a:effectLst/>
                <a:latin typeface="Calibri" panose="020F0502020204030204" pitchFamily="34" charset="0"/>
                <a:cs typeface="Calibri" panose="020F0502020204030204" pitchFamily="34" charset="0"/>
              </a:rPr>
              <a:t>Event Supervisors will supply distilled or ROI water for participants to rinse the probes between tests, and will provide two (2) standardized saltwater samples from 0 to 5000 ppm in 4 oz souffle cups with approximately 7 cm mouth with approximate depth of 5 cm with a removable lid. </a:t>
            </a:r>
          </a:p>
          <a:p>
            <a:pPr marL="457200" indent="-457200">
              <a:buFont typeface="+mj-lt"/>
              <a:buAutoNum type="alphaLcParenR"/>
            </a:pPr>
            <a:endParaRPr lang="en-US" sz="2000" dirty="0">
              <a:latin typeface="Calibri" panose="020F0502020204030204" pitchFamily="34" charset="0"/>
              <a:cs typeface="Calibri" panose="020F0502020204030204" pitchFamily="34" charset="0"/>
            </a:endParaRPr>
          </a:p>
          <a:p>
            <a:pPr marL="457200" indent="-457200">
              <a:buFont typeface="+mj-lt"/>
              <a:buAutoNum type="alphaLcParenR"/>
            </a:pPr>
            <a:r>
              <a:rPr lang="en-US" sz="2000" b="1" dirty="0">
                <a:solidFill>
                  <a:srgbClr val="0000FF"/>
                </a:solidFill>
                <a:effectLst/>
                <a:latin typeface="Calibri" panose="020F0502020204030204" pitchFamily="34" charset="0"/>
                <a:cs typeface="Calibri" panose="020F0502020204030204" pitchFamily="34" charset="0"/>
              </a:rPr>
              <a:t>Regional competition </a:t>
            </a:r>
            <a:r>
              <a:rPr lang="en-US" sz="2000" b="1" dirty="0">
                <a:effectLst/>
                <a:latin typeface="Calibri" panose="020F0502020204030204" pitchFamily="34" charset="0"/>
                <a:cs typeface="Calibri" panose="020F0502020204030204" pitchFamily="34" charset="0"/>
              </a:rPr>
              <a:t>will test </a:t>
            </a:r>
            <a:r>
              <a:rPr lang="en-US" sz="2000" b="1" dirty="0">
                <a:solidFill>
                  <a:srgbClr val="FF0000"/>
                </a:solidFill>
                <a:effectLst/>
                <a:latin typeface="Calibri" panose="020F0502020204030204" pitchFamily="34" charset="0"/>
                <a:cs typeface="Calibri" panose="020F0502020204030204" pitchFamily="34" charset="0"/>
              </a:rPr>
              <a:t>3 unknown concentrations</a:t>
            </a:r>
            <a:r>
              <a:rPr lang="en-US" sz="2000" b="1" dirty="0">
                <a:effectLst/>
                <a:latin typeface="Calibri" panose="020F0502020204030204" pitchFamily="34" charset="0"/>
                <a:cs typeface="Calibri" panose="020F0502020204030204" pitchFamily="34" charset="0"/>
              </a:rPr>
              <a:t>. </a:t>
            </a:r>
            <a:r>
              <a:rPr lang="en-US" sz="2000" b="1" dirty="0">
                <a:solidFill>
                  <a:srgbClr val="0000FF"/>
                </a:solidFill>
                <a:effectLst/>
                <a:latin typeface="Calibri" panose="020F0502020204030204" pitchFamily="34" charset="0"/>
                <a:cs typeface="Calibri" panose="020F0502020204030204" pitchFamily="34" charset="0"/>
              </a:rPr>
              <a:t>State and National Competition </a:t>
            </a:r>
            <a:r>
              <a:rPr lang="en-US" sz="2000" b="1" dirty="0">
                <a:effectLst/>
                <a:latin typeface="Calibri" panose="020F0502020204030204" pitchFamily="34" charset="0"/>
                <a:cs typeface="Calibri" panose="020F0502020204030204" pitchFamily="34" charset="0"/>
              </a:rPr>
              <a:t>will test </a:t>
            </a:r>
            <a:r>
              <a:rPr lang="en-US" sz="2000" b="1" dirty="0">
                <a:solidFill>
                  <a:srgbClr val="FF0000"/>
                </a:solidFill>
                <a:effectLst/>
                <a:latin typeface="Calibri" panose="020F0502020204030204" pitchFamily="34" charset="0"/>
                <a:cs typeface="Calibri" panose="020F0502020204030204" pitchFamily="34" charset="0"/>
              </a:rPr>
              <a:t>4 different concentrations</a:t>
            </a:r>
            <a:r>
              <a:rPr lang="en-US" sz="2000" b="1" dirty="0">
                <a:latin typeface="Calibri" panose="020F0502020204030204" pitchFamily="34" charset="0"/>
                <a:cs typeface="Calibri" panose="020F0502020204030204" pitchFamily="34" charset="0"/>
              </a:rPr>
              <a:t>.</a:t>
            </a:r>
            <a:r>
              <a:rPr lang="en-US" sz="2000" b="1" dirty="0">
                <a:solidFill>
                  <a:srgbClr val="FF0000"/>
                </a:solidFill>
                <a:effectLst/>
                <a:latin typeface="Calibri" panose="020F0502020204030204" pitchFamily="34" charset="0"/>
                <a:cs typeface="Calibri" panose="020F0502020204030204" pitchFamily="34" charset="0"/>
              </a:rPr>
              <a:t> </a:t>
            </a:r>
          </a:p>
          <a:p>
            <a:pPr marL="457200" indent="-457200">
              <a:buFont typeface="+mj-lt"/>
              <a:buAutoNum type="alphaLcParenR"/>
            </a:pPr>
            <a:endParaRPr lang="en-US" sz="2000" dirty="0">
              <a:latin typeface="Calibri" panose="020F0502020204030204" pitchFamily="34" charset="0"/>
              <a:cs typeface="Calibri" panose="020F0502020204030204" pitchFamily="34" charset="0"/>
            </a:endParaRPr>
          </a:p>
          <a:p>
            <a:pPr marL="457200" indent="-457200">
              <a:buFont typeface="+mj-lt"/>
              <a:buAutoNum type="alphaLcParenR"/>
            </a:pPr>
            <a:r>
              <a:rPr lang="en-US" sz="2000" dirty="0">
                <a:effectLst/>
                <a:latin typeface="Calibri" panose="020F0502020204030204" pitchFamily="34" charset="0"/>
                <a:cs typeface="Calibri" panose="020F0502020204030204" pitchFamily="34" charset="0"/>
              </a:rPr>
              <a:t>Teams must be able to </a:t>
            </a:r>
            <a:r>
              <a:rPr lang="en-US" sz="2000" b="1" dirty="0">
                <a:solidFill>
                  <a:srgbClr val="0000FF"/>
                </a:solidFill>
                <a:effectLst/>
                <a:latin typeface="Calibri" panose="020F0502020204030204" pitchFamily="34" charset="0"/>
                <a:cs typeface="Calibri" panose="020F0502020204030204" pitchFamily="34" charset="0"/>
              </a:rPr>
              <a:t>answer questions </a:t>
            </a:r>
            <a:r>
              <a:rPr lang="en-US" sz="2000" dirty="0">
                <a:effectLst/>
                <a:latin typeface="Calibri" panose="020F0502020204030204" pitchFamily="34" charset="0"/>
                <a:cs typeface="Calibri" panose="020F0502020204030204" pitchFamily="34" charset="0"/>
              </a:rPr>
              <a:t>regarding the design, construction, programming, and operation of the Device per the Building Policy found at </a:t>
            </a:r>
            <a:r>
              <a:rPr lang="en-US" sz="2000" u="sng" dirty="0">
                <a:solidFill>
                  <a:srgbClr val="0000FF"/>
                </a:solidFill>
                <a:effectLst/>
                <a:latin typeface="Calibri" panose="020F0502020204030204" pitchFamily="34" charset="0"/>
                <a:cs typeface="Calibri" panose="020F0502020204030204" pitchFamily="34" charset="0"/>
              </a:rPr>
              <a:t>www.soinc.org</a:t>
            </a:r>
            <a:r>
              <a:rPr lang="en-US" sz="2000" dirty="0">
                <a:effectLst/>
                <a:latin typeface="Calibri" panose="020F0502020204030204" pitchFamily="34" charset="0"/>
                <a:cs typeface="Calibri" panose="020F0502020204030204" pitchFamily="34" charset="0"/>
              </a:rPr>
              <a:t>. </a:t>
            </a:r>
            <a:endParaRPr lang="en-US" sz="2000" dirty="0">
              <a:latin typeface="Calibri" panose="020F0502020204030204" pitchFamily="34" charset="0"/>
              <a:cs typeface="Calibri" panose="020F0502020204030204" pitchFamily="34" charset="0"/>
            </a:endParaRPr>
          </a:p>
        </p:txBody>
      </p:sp>
      <p:sp>
        <p:nvSpPr>
          <p:cNvPr id="2" name="Slide Number Placeholder 1">
            <a:extLst>
              <a:ext uri="{FF2B5EF4-FFF2-40B4-BE49-F238E27FC236}">
                <a16:creationId xmlns:a16="http://schemas.microsoft.com/office/drawing/2014/main" id="{3921CD10-238C-7D1F-8316-26415AAA5A05}"/>
              </a:ext>
            </a:extLst>
          </p:cNvPr>
          <p:cNvSpPr>
            <a:spLocks noGrp="1"/>
          </p:cNvSpPr>
          <p:nvPr>
            <p:ph type="sldNum" sz="quarter" idx="12"/>
          </p:nvPr>
        </p:nvSpPr>
        <p:spPr/>
        <p:txBody>
          <a:bodyPr/>
          <a:lstStyle/>
          <a:p>
            <a:fld id="{AA303983-AE9C-6841-9811-F36B2D308D0D}" type="slidenum">
              <a:rPr lang="en-US" smtClean="0"/>
              <a:t>3</a:t>
            </a:fld>
            <a:endParaRPr lang="en-US"/>
          </a:p>
        </p:txBody>
      </p:sp>
    </p:spTree>
    <p:extLst>
      <p:ext uri="{BB962C8B-B14F-4D97-AF65-F5344CB8AC3E}">
        <p14:creationId xmlns:p14="http://schemas.microsoft.com/office/powerpoint/2010/main" val="387710082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B56B5E-57C0-7120-5D8A-672411DC8273}"/>
              </a:ext>
            </a:extLst>
          </p:cNvPr>
          <p:cNvSpPr txBox="1"/>
          <p:nvPr/>
        </p:nvSpPr>
        <p:spPr>
          <a:xfrm>
            <a:off x="877252" y="832604"/>
            <a:ext cx="7763827" cy="584775"/>
          </a:xfrm>
          <a:prstGeom prst="rect">
            <a:avLst/>
          </a:prstGeom>
          <a:noFill/>
        </p:spPr>
        <p:txBody>
          <a:bodyPr wrap="square">
            <a:spAutoFit/>
          </a:bodyPr>
          <a:lstStyle/>
          <a:p>
            <a:r>
              <a:rPr lang="en-US" sz="3200" b="1" dirty="0">
                <a:effectLst/>
                <a:latin typeface="TimesNewRomanPS"/>
              </a:rPr>
              <a:t>CONSTRUCTION PARAMETERS: </a:t>
            </a:r>
            <a:endParaRPr lang="en-US" sz="3200" dirty="0"/>
          </a:p>
        </p:txBody>
      </p:sp>
      <p:sp>
        <p:nvSpPr>
          <p:cNvPr id="7" name="TextBox 6">
            <a:extLst>
              <a:ext uri="{FF2B5EF4-FFF2-40B4-BE49-F238E27FC236}">
                <a16:creationId xmlns:a16="http://schemas.microsoft.com/office/drawing/2014/main" id="{664C02FB-4F39-E6A7-1420-B39DA924CCD8}"/>
              </a:ext>
            </a:extLst>
          </p:cNvPr>
          <p:cNvSpPr txBox="1"/>
          <p:nvPr/>
        </p:nvSpPr>
        <p:spPr>
          <a:xfrm>
            <a:off x="877252" y="1546094"/>
            <a:ext cx="10720779" cy="3170099"/>
          </a:xfrm>
          <a:prstGeom prst="rect">
            <a:avLst/>
          </a:prstGeom>
          <a:noFill/>
        </p:spPr>
        <p:txBody>
          <a:bodyPr wrap="square">
            <a:spAutoFit/>
          </a:bodyPr>
          <a:lstStyle/>
          <a:p>
            <a:pPr marL="342900" indent="-342900">
              <a:buFont typeface="Wingdings" panose="05000000000000000000" pitchFamily="2" charset="2"/>
              <a:buChar char="ü"/>
            </a:pPr>
            <a:r>
              <a:rPr lang="en-US" sz="2000" dirty="0">
                <a:effectLst/>
                <a:latin typeface="TimesNewRomanPSMT"/>
              </a:rPr>
              <a:t>Devices must be built using a </a:t>
            </a:r>
            <a:r>
              <a:rPr lang="en-US" sz="2000" b="1" dirty="0">
                <a:solidFill>
                  <a:srgbClr val="0000FF"/>
                </a:solidFill>
                <a:effectLst/>
                <a:latin typeface="TimesNewRomanPSMT"/>
              </a:rPr>
              <a:t>microcontroller</a:t>
            </a:r>
            <a:r>
              <a:rPr lang="en-US" sz="2000" dirty="0">
                <a:effectLst/>
                <a:latin typeface="TimesNewRomanPSMT"/>
              </a:rPr>
              <a:t> or </a:t>
            </a:r>
            <a:r>
              <a:rPr lang="en-US" sz="2000" b="1" dirty="0">
                <a:solidFill>
                  <a:srgbClr val="0000FF"/>
                </a:solidFill>
                <a:effectLst/>
                <a:latin typeface="TimesNewRomanPSMT"/>
              </a:rPr>
              <a:t>microcontroller board </a:t>
            </a:r>
            <a:r>
              <a:rPr lang="en-US" sz="2000" dirty="0">
                <a:effectLst/>
                <a:latin typeface="TimesNewRomanPSMT"/>
              </a:rPr>
              <a:t>(e.g., TI Innovator, Raspberry Pi, Arduino, Micro:bit), a display, LED lights, and a participant-built sensor/probe. The </a:t>
            </a:r>
            <a:r>
              <a:rPr lang="en-US" sz="2000" b="1" dirty="0">
                <a:solidFill>
                  <a:srgbClr val="0000FF"/>
                </a:solidFill>
                <a:effectLst/>
                <a:latin typeface="TimesNewRomanPSMT"/>
              </a:rPr>
              <a:t>sensor </a:t>
            </a:r>
            <a:r>
              <a:rPr lang="en-US" sz="2000" dirty="0">
                <a:effectLst/>
                <a:latin typeface="TimesNewRomanPSMT"/>
              </a:rPr>
              <a:t>must produce a voltage which varies according to the concentration of the salt solution. The Device may be connected to a laptop and/or calculator. </a:t>
            </a:r>
            <a:r>
              <a:rPr lang="en-US" sz="2000" b="1" dirty="0">
                <a:solidFill>
                  <a:srgbClr val="FF0000"/>
                </a:solidFill>
                <a:effectLst/>
                <a:latin typeface="TimesNewRomanPSMT"/>
              </a:rPr>
              <a:t>Wi-Fi/Internet connection is not allowed at any time during competition.</a:t>
            </a:r>
            <a:r>
              <a:rPr lang="en-US" sz="2000" dirty="0">
                <a:effectLst/>
                <a:latin typeface="TimesNewRomanPSMT"/>
              </a:rPr>
              <a:t> </a:t>
            </a:r>
          </a:p>
          <a:p>
            <a:pPr marL="342900" indent="-342900">
              <a:buFont typeface="Wingdings" panose="05000000000000000000" pitchFamily="2" charset="2"/>
              <a:buChar char="ü"/>
            </a:pPr>
            <a:endParaRPr lang="en-US" sz="2000" dirty="0"/>
          </a:p>
          <a:p>
            <a:pPr marL="342900" indent="-342900">
              <a:buFont typeface="Wingdings" panose="05000000000000000000" pitchFamily="2" charset="2"/>
              <a:buChar char="ü"/>
            </a:pPr>
            <a:r>
              <a:rPr lang="en-US" sz="2000" b="1" dirty="0">
                <a:effectLst/>
                <a:latin typeface="TimesNewRomanPS"/>
              </a:rPr>
              <a:t>The sensor must be student constructed with a </a:t>
            </a:r>
            <a:r>
              <a:rPr lang="en-US" sz="2000" b="1" dirty="0">
                <a:solidFill>
                  <a:srgbClr val="0000FF"/>
                </a:solidFill>
                <a:effectLst/>
                <a:latin typeface="TimesNewRomanPS"/>
              </a:rPr>
              <a:t>salt bridge </a:t>
            </a:r>
            <a:r>
              <a:rPr lang="en-US" sz="2000" b="1" dirty="0">
                <a:effectLst/>
                <a:latin typeface="TimesNewRomanPS"/>
              </a:rPr>
              <a:t>from fundamental electronic components such as resistors, capacitors, DIP package integrated circuits, op-amps, transistors, relays, surface mount adaptor boards, wire, glass or plastic, and an internal standard solution. </a:t>
            </a:r>
          </a:p>
        </p:txBody>
      </p:sp>
      <p:sp>
        <p:nvSpPr>
          <p:cNvPr id="2" name="Rectangle 1"/>
          <p:cNvSpPr/>
          <p:nvPr/>
        </p:nvSpPr>
        <p:spPr>
          <a:xfrm>
            <a:off x="877252" y="4981798"/>
            <a:ext cx="5867425" cy="1631216"/>
          </a:xfrm>
          <a:prstGeom prst="rect">
            <a:avLst/>
          </a:prstGeom>
        </p:spPr>
        <p:txBody>
          <a:bodyPr wrap="square">
            <a:spAutoFit/>
          </a:bodyPr>
          <a:lstStyle/>
          <a:p>
            <a:pPr marL="342900" indent="-342900">
              <a:buFont typeface="Wingdings" panose="05000000000000000000" pitchFamily="2" charset="2"/>
              <a:buChar char="ü"/>
            </a:pPr>
            <a:r>
              <a:rPr lang="en-US" sz="2000" dirty="0">
                <a:latin typeface="TimesNewRomanPS"/>
              </a:rPr>
              <a:t>All supporting circuits must be assembled on a breadboard. This includes solderable breadboards and perfboards. SOIC that do not contain additional electronic components are allowed. </a:t>
            </a:r>
            <a:endParaRPr lang="en-US" sz="2000" dirty="0"/>
          </a:p>
        </p:txBody>
      </p:sp>
      <p:grpSp>
        <p:nvGrpSpPr>
          <p:cNvPr id="6" name="Group 5"/>
          <p:cNvGrpSpPr/>
          <p:nvPr/>
        </p:nvGrpSpPr>
        <p:grpSpPr>
          <a:xfrm>
            <a:off x="7779066" y="4646933"/>
            <a:ext cx="2145984" cy="1966081"/>
            <a:chOff x="7607616" y="4417310"/>
            <a:chExt cx="2145984" cy="1966081"/>
          </a:xfrm>
        </p:grpSpPr>
        <p:pic>
          <p:nvPicPr>
            <p:cNvPr id="3" name="Picture 2"/>
            <p:cNvPicPr>
              <a:picLocks noChangeAspect="1"/>
            </p:cNvPicPr>
            <p:nvPr/>
          </p:nvPicPr>
          <p:blipFill>
            <a:blip r:embed="rId2"/>
            <a:stretch>
              <a:fillRect/>
            </a:stretch>
          </p:blipFill>
          <p:spPr>
            <a:xfrm>
              <a:off x="7607616" y="4417310"/>
              <a:ext cx="2145984" cy="1966081"/>
            </a:xfrm>
            <a:prstGeom prst="rect">
              <a:avLst/>
            </a:prstGeom>
          </p:spPr>
        </p:pic>
        <p:sp>
          <p:nvSpPr>
            <p:cNvPr id="4" name="Rectangle 3"/>
            <p:cNvSpPr/>
            <p:nvPr/>
          </p:nvSpPr>
          <p:spPr>
            <a:xfrm>
              <a:off x="7972722" y="5797406"/>
              <a:ext cx="1415772" cy="369332"/>
            </a:xfrm>
            <a:prstGeom prst="rect">
              <a:avLst/>
            </a:prstGeom>
          </p:spPr>
          <p:txBody>
            <a:bodyPr wrap="none">
              <a:spAutoFit/>
            </a:bodyPr>
            <a:lstStyle/>
            <a:p>
              <a:r>
                <a:rPr lang="en-US" b="1" dirty="0">
                  <a:latin typeface="TimesNewRomanPS"/>
                </a:rPr>
                <a:t>salt bridge </a:t>
              </a:r>
              <a:endParaRPr lang="en-US" dirty="0"/>
            </a:p>
          </p:txBody>
        </p:sp>
      </p:grpSp>
      <p:sp>
        <p:nvSpPr>
          <p:cNvPr id="8" name="Slide Number Placeholder 7">
            <a:extLst>
              <a:ext uri="{FF2B5EF4-FFF2-40B4-BE49-F238E27FC236}">
                <a16:creationId xmlns:a16="http://schemas.microsoft.com/office/drawing/2014/main" id="{27CCE2F8-0FC4-2617-134B-7AEBB49C89B8}"/>
              </a:ext>
            </a:extLst>
          </p:cNvPr>
          <p:cNvSpPr>
            <a:spLocks noGrp="1"/>
          </p:cNvSpPr>
          <p:nvPr>
            <p:ph type="sldNum" sz="quarter" idx="12"/>
          </p:nvPr>
        </p:nvSpPr>
        <p:spPr/>
        <p:txBody>
          <a:bodyPr/>
          <a:lstStyle/>
          <a:p>
            <a:fld id="{AA303983-AE9C-6841-9811-F36B2D308D0D}" type="slidenum">
              <a:rPr lang="en-US" smtClean="0"/>
              <a:t>4</a:t>
            </a:fld>
            <a:endParaRPr lang="en-US"/>
          </a:p>
        </p:txBody>
      </p:sp>
    </p:spTree>
    <p:extLst>
      <p:ext uri="{BB962C8B-B14F-4D97-AF65-F5344CB8AC3E}">
        <p14:creationId xmlns:p14="http://schemas.microsoft.com/office/powerpoint/2010/main" val="3405516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33550" y="1873557"/>
            <a:ext cx="9353550" cy="4302116"/>
          </a:xfrm>
          <a:prstGeom prst="rect">
            <a:avLst/>
          </a:prstGeom>
        </p:spPr>
      </p:pic>
      <p:sp>
        <p:nvSpPr>
          <p:cNvPr id="5" name="Rectangle 4"/>
          <p:cNvSpPr/>
          <p:nvPr/>
        </p:nvSpPr>
        <p:spPr>
          <a:xfrm>
            <a:off x="1268852" y="767834"/>
            <a:ext cx="8958991" cy="400110"/>
          </a:xfrm>
          <a:prstGeom prst="rect">
            <a:avLst/>
          </a:prstGeom>
        </p:spPr>
        <p:txBody>
          <a:bodyPr wrap="none">
            <a:spAutoFit/>
          </a:bodyPr>
          <a:lstStyle/>
          <a:p>
            <a:r>
              <a:rPr lang="en-US" sz="2000" b="1" dirty="0"/>
              <a:t>Example of a pH response measurement apparatus with pH sensor and </a:t>
            </a:r>
            <a:r>
              <a:rPr lang="en-US" sz="2000" b="1" dirty="0">
                <a:solidFill>
                  <a:srgbClr val="0000FF"/>
                </a:solidFill>
              </a:rPr>
              <a:t>salt bridge</a:t>
            </a:r>
            <a:r>
              <a:rPr lang="en-US" sz="2000" b="1" dirty="0"/>
              <a:t>.</a:t>
            </a:r>
          </a:p>
        </p:txBody>
      </p:sp>
      <p:sp>
        <p:nvSpPr>
          <p:cNvPr id="2" name="Slide Number Placeholder 1">
            <a:extLst>
              <a:ext uri="{FF2B5EF4-FFF2-40B4-BE49-F238E27FC236}">
                <a16:creationId xmlns:a16="http://schemas.microsoft.com/office/drawing/2014/main" id="{F5415D00-EA39-E275-C635-FAD3979F60F7}"/>
              </a:ext>
            </a:extLst>
          </p:cNvPr>
          <p:cNvSpPr>
            <a:spLocks noGrp="1"/>
          </p:cNvSpPr>
          <p:nvPr>
            <p:ph type="sldNum" sz="quarter" idx="12"/>
          </p:nvPr>
        </p:nvSpPr>
        <p:spPr/>
        <p:txBody>
          <a:bodyPr/>
          <a:lstStyle/>
          <a:p>
            <a:fld id="{AA303983-AE9C-6841-9811-F36B2D308D0D}" type="slidenum">
              <a:rPr lang="en-US" smtClean="0"/>
              <a:t>5</a:t>
            </a:fld>
            <a:endParaRPr lang="en-US"/>
          </a:p>
        </p:txBody>
      </p:sp>
    </p:spTree>
    <p:extLst>
      <p:ext uri="{BB962C8B-B14F-4D97-AF65-F5344CB8AC3E}">
        <p14:creationId xmlns:p14="http://schemas.microsoft.com/office/powerpoint/2010/main" val="3039001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F94A0DC-9F06-98A6-BE04-BB323F5AD8B1}"/>
              </a:ext>
            </a:extLst>
          </p:cNvPr>
          <p:cNvSpPr txBox="1"/>
          <p:nvPr/>
        </p:nvSpPr>
        <p:spPr>
          <a:xfrm>
            <a:off x="585830" y="943864"/>
            <a:ext cx="11004709" cy="5186035"/>
          </a:xfrm>
          <a:prstGeom prst="rect">
            <a:avLst/>
          </a:prstGeom>
          <a:noFill/>
        </p:spPr>
        <p:txBody>
          <a:bodyPr wrap="square">
            <a:spAutoFit/>
          </a:bodyPr>
          <a:lstStyle/>
          <a:p>
            <a:pPr marL="342900" indent="-342900">
              <a:spcAft>
                <a:spcPts val="600"/>
              </a:spcAft>
              <a:buFont typeface="Wingdings" panose="05000000000000000000" pitchFamily="2" charset="2"/>
              <a:buChar char="ü"/>
            </a:pPr>
            <a:r>
              <a:rPr lang="en-US" sz="2200" b="1" dirty="0">
                <a:effectLst/>
                <a:latin typeface="TimesNewRomanPS"/>
              </a:rPr>
              <a:t>The following are </a:t>
            </a:r>
            <a:r>
              <a:rPr lang="en-US" sz="2200" b="1" u="sng" dirty="0">
                <a:solidFill>
                  <a:srgbClr val="FF0000"/>
                </a:solidFill>
                <a:effectLst/>
                <a:latin typeface="TimesNewRomanPS"/>
              </a:rPr>
              <a:t>construction violations</a:t>
            </a:r>
            <a:r>
              <a:rPr lang="en-US" sz="2200" b="1" dirty="0">
                <a:effectLst/>
                <a:latin typeface="TimesNewRomanPS"/>
              </a:rPr>
              <a:t>:</a:t>
            </a:r>
          </a:p>
          <a:p>
            <a:pPr marL="457200" indent="-457200">
              <a:spcAft>
                <a:spcPts val="600"/>
              </a:spcAft>
              <a:buFont typeface="+mj-lt"/>
              <a:buAutoNum type="alphaLcPeriod"/>
            </a:pPr>
            <a:r>
              <a:rPr lang="en-US" sz="2200" dirty="0">
                <a:effectLst/>
                <a:latin typeface="TimesNewRomanPS"/>
              </a:rPr>
              <a:t>preassembled devices,</a:t>
            </a:r>
          </a:p>
          <a:p>
            <a:pPr marL="457200" indent="-457200">
              <a:spcAft>
                <a:spcPts val="600"/>
              </a:spcAft>
              <a:buFont typeface="+mj-lt"/>
              <a:buAutoNum type="alphaLcPeriod"/>
            </a:pPr>
            <a:r>
              <a:rPr lang="en-US" sz="2200" dirty="0">
                <a:effectLst/>
                <a:latin typeface="TimesNewRomanPS"/>
              </a:rPr>
              <a:t>printed circuit boards (except digital display boards), </a:t>
            </a:r>
            <a:endParaRPr lang="en-US" sz="2200" dirty="0">
              <a:latin typeface="TimesNewRomanPS"/>
            </a:endParaRPr>
          </a:p>
          <a:p>
            <a:pPr marL="457200" indent="-457200">
              <a:spcAft>
                <a:spcPts val="600"/>
              </a:spcAft>
              <a:buFont typeface="+mj-lt"/>
              <a:buAutoNum type="alphaLcPeriod"/>
            </a:pPr>
            <a:r>
              <a:rPr lang="en-US" sz="2200" dirty="0">
                <a:effectLst/>
                <a:latin typeface="TimesNewRomanPS"/>
              </a:rPr>
              <a:t>integrated circuit daughterboards. </a:t>
            </a:r>
          </a:p>
          <a:p>
            <a:pPr>
              <a:spcAft>
                <a:spcPts val="600"/>
              </a:spcAft>
            </a:pPr>
            <a:endParaRPr lang="en-US" sz="2200" dirty="0"/>
          </a:p>
          <a:p>
            <a:pPr marL="342900" indent="-342900">
              <a:spcAft>
                <a:spcPts val="600"/>
              </a:spcAft>
              <a:buFont typeface="Wingdings" panose="05000000000000000000" pitchFamily="2" charset="2"/>
              <a:buChar char="ü"/>
            </a:pPr>
            <a:r>
              <a:rPr lang="en-US" sz="2200" b="1" dirty="0">
                <a:effectLst/>
                <a:latin typeface="TimesNewRomanPS"/>
              </a:rPr>
              <a:t>The sensor and wires/cables together; must be a minimum of 30.0 cm in length and </a:t>
            </a:r>
            <a:r>
              <a:rPr lang="en-US" sz="2200" b="1" dirty="0">
                <a:solidFill>
                  <a:srgbClr val="0000FF"/>
                </a:solidFill>
                <a:effectLst/>
                <a:latin typeface="TimesNewRomanPS"/>
              </a:rPr>
              <a:t>narrow enough to fit through an opening of 7 cm</a:t>
            </a:r>
            <a:r>
              <a:rPr lang="en-US" sz="2200" b="1" dirty="0">
                <a:effectLst/>
                <a:latin typeface="TimesNewRomanPS"/>
              </a:rPr>
              <a:t>. </a:t>
            </a:r>
            <a:r>
              <a:rPr lang="en-US" sz="2200" b="1" dirty="0">
                <a:solidFill>
                  <a:srgbClr val="0000FF"/>
                </a:solidFill>
                <a:effectLst/>
                <a:latin typeface="TimesNewRomanPS"/>
              </a:rPr>
              <a:t>The end must be immersible up to 5.0 cm </a:t>
            </a:r>
            <a:r>
              <a:rPr lang="en-US" sz="2200" dirty="0">
                <a:solidFill>
                  <a:srgbClr val="0000FF"/>
                </a:solidFill>
                <a:effectLst/>
                <a:latin typeface="TimesNewRomanPSMT"/>
              </a:rPr>
              <a:t>in water</a:t>
            </a:r>
            <a:r>
              <a:rPr lang="en-US" sz="2200" dirty="0">
                <a:effectLst/>
                <a:latin typeface="TimesNewRomanPSMT"/>
              </a:rPr>
              <a:t>. </a:t>
            </a:r>
          </a:p>
          <a:p>
            <a:pPr>
              <a:spcAft>
                <a:spcPts val="600"/>
              </a:spcAft>
            </a:pPr>
            <a:endParaRPr lang="en-US" sz="2200" dirty="0">
              <a:effectLst/>
              <a:latin typeface="TimesNewRomanPSMT"/>
            </a:endParaRPr>
          </a:p>
          <a:p>
            <a:pPr marL="342900" indent="-342900">
              <a:spcAft>
                <a:spcPts val="600"/>
              </a:spcAft>
              <a:buFont typeface="Wingdings" panose="05000000000000000000" pitchFamily="2" charset="2"/>
              <a:buChar char="ü"/>
            </a:pPr>
            <a:r>
              <a:rPr lang="en-US" sz="2200" dirty="0">
                <a:effectLst/>
                <a:latin typeface="TimesNewRomanPSMT"/>
              </a:rPr>
              <a:t>The Device may use </a:t>
            </a:r>
            <a:r>
              <a:rPr lang="en-US" sz="2200" b="1" dirty="0">
                <a:solidFill>
                  <a:srgbClr val="0000FF"/>
                </a:solidFill>
                <a:effectLst/>
                <a:latin typeface="TimesNewRomanPSMT"/>
              </a:rPr>
              <a:t>any code libraries </a:t>
            </a:r>
            <a:r>
              <a:rPr lang="en-US" sz="2200" dirty="0">
                <a:effectLst/>
                <a:latin typeface="TimesNewRomanPSMT"/>
              </a:rPr>
              <a:t>for calibration of the device. </a:t>
            </a:r>
          </a:p>
          <a:p>
            <a:pPr>
              <a:spcAft>
                <a:spcPts val="600"/>
              </a:spcAft>
            </a:pPr>
            <a:endParaRPr lang="en-US" sz="2200" dirty="0">
              <a:effectLst/>
              <a:latin typeface="TimesNewRomanPSMT"/>
            </a:endParaRPr>
          </a:p>
          <a:p>
            <a:pPr marL="342900" indent="-342900">
              <a:spcAft>
                <a:spcPts val="600"/>
              </a:spcAft>
              <a:buFont typeface="Wingdings" panose="05000000000000000000" pitchFamily="2" charset="2"/>
              <a:buChar char="ü"/>
            </a:pPr>
            <a:r>
              <a:rPr lang="en-US" sz="2200" dirty="0">
                <a:effectLst/>
                <a:latin typeface="TimesNewRomanPSMT"/>
              </a:rPr>
              <a:t>The Device must have a </a:t>
            </a:r>
            <a:r>
              <a:rPr lang="en-US" sz="2200" b="1" dirty="0">
                <a:solidFill>
                  <a:srgbClr val="0000FF"/>
                </a:solidFill>
                <a:effectLst/>
                <a:latin typeface="TimesNewRomanPSMT"/>
              </a:rPr>
              <a:t>digital display </a:t>
            </a:r>
            <a:r>
              <a:rPr lang="en-US" sz="2200" dirty="0">
                <a:effectLst/>
                <a:latin typeface="TimesNewRomanPSMT"/>
              </a:rPr>
              <a:t>that clearly shows voltage, </a:t>
            </a:r>
            <a:r>
              <a:rPr lang="en-US" sz="2200" b="1" dirty="0">
                <a:effectLst/>
                <a:latin typeface="TimesNewRomanPS"/>
              </a:rPr>
              <a:t>and salt concentrations in ppm</a:t>
            </a:r>
            <a:r>
              <a:rPr lang="en-US" sz="2200" dirty="0">
                <a:latin typeface="TimesNewRomanPSMT"/>
              </a:rPr>
              <a:t> </a:t>
            </a:r>
            <a:r>
              <a:rPr lang="en-US" sz="2200" b="1" dirty="0">
                <a:effectLst/>
                <a:latin typeface="TimesNewRomanPS"/>
              </a:rPr>
              <a:t>to the nearest unit value. </a:t>
            </a:r>
            <a:endParaRPr lang="en-US" sz="2200" dirty="0"/>
          </a:p>
        </p:txBody>
      </p:sp>
      <p:sp>
        <p:nvSpPr>
          <p:cNvPr id="2" name="Slide Number Placeholder 1">
            <a:extLst>
              <a:ext uri="{FF2B5EF4-FFF2-40B4-BE49-F238E27FC236}">
                <a16:creationId xmlns:a16="http://schemas.microsoft.com/office/drawing/2014/main" id="{CC445E47-6A00-BF0E-629D-90F3B5E097F6}"/>
              </a:ext>
            </a:extLst>
          </p:cNvPr>
          <p:cNvSpPr>
            <a:spLocks noGrp="1"/>
          </p:cNvSpPr>
          <p:nvPr>
            <p:ph type="sldNum" sz="quarter" idx="12"/>
          </p:nvPr>
        </p:nvSpPr>
        <p:spPr/>
        <p:txBody>
          <a:bodyPr/>
          <a:lstStyle/>
          <a:p>
            <a:fld id="{AA303983-AE9C-6841-9811-F36B2D308D0D}" type="slidenum">
              <a:rPr lang="en-US" smtClean="0"/>
              <a:t>6</a:t>
            </a:fld>
            <a:endParaRPr lang="en-US"/>
          </a:p>
        </p:txBody>
      </p:sp>
    </p:spTree>
    <p:extLst>
      <p:ext uri="{BB962C8B-B14F-4D97-AF65-F5344CB8AC3E}">
        <p14:creationId xmlns:p14="http://schemas.microsoft.com/office/powerpoint/2010/main" val="346898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1186F2-B183-BE95-E66C-D82AD8EB0A6B}"/>
              </a:ext>
            </a:extLst>
          </p:cNvPr>
          <p:cNvSpPr txBox="1"/>
          <p:nvPr/>
        </p:nvSpPr>
        <p:spPr>
          <a:xfrm>
            <a:off x="453231" y="787952"/>
            <a:ext cx="11035384" cy="5370701"/>
          </a:xfrm>
          <a:prstGeom prst="rect">
            <a:avLst/>
          </a:prstGeom>
          <a:noFill/>
        </p:spPr>
        <p:txBody>
          <a:bodyPr wrap="square">
            <a:spAutoFit/>
          </a:bodyPr>
          <a:lstStyle/>
          <a:p>
            <a:pPr marL="342900" indent="-342900">
              <a:buFont typeface="Wingdings" panose="05000000000000000000" pitchFamily="2" charset="2"/>
              <a:buChar char="ü"/>
            </a:pPr>
            <a:r>
              <a:rPr lang="en-US" sz="2200" dirty="0">
                <a:effectLst/>
                <a:latin typeface="TimesNewRomanPSMT"/>
              </a:rPr>
              <a:t>The Device must be able to indicate the </a:t>
            </a:r>
            <a:r>
              <a:rPr lang="en-US" sz="2200" b="1" dirty="0">
                <a:solidFill>
                  <a:srgbClr val="0000FF"/>
                </a:solidFill>
                <a:effectLst/>
                <a:latin typeface="TimesNewRomanPSMT"/>
              </a:rPr>
              <a:t>specific </a:t>
            </a:r>
            <a:r>
              <a:rPr lang="en-US" sz="2200" b="1" dirty="0">
                <a:solidFill>
                  <a:srgbClr val="0000FF"/>
                </a:solidFill>
                <a:effectLst/>
                <a:latin typeface="TimesNewRomanPS"/>
              </a:rPr>
              <a:t>concentration </a:t>
            </a:r>
            <a:r>
              <a:rPr lang="en-US" sz="2200" b="1" dirty="0">
                <a:solidFill>
                  <a:srgbClr val="0000FF"/>
                </a:solidFill>
                <a:effectLst/>
                <a:latin typeface="TimesNewRomanPSMT"/>
              </a:rPr>
              <a:t>range zone </a:t>
            </a:r>
            <a:r>
              <a:rPr lang="en-US" sz="2200" dirty="0">
                <a:effectLst/>
                <a:latin typeface="TimesNewRomanPSMT"/>
              </a:rPr>
              <a:t>using </a:t>
            </a:r>
            <a:r>
              <a:rPr lang="en-US" sz="2200" u="sng" dirty="0">
                <a:solidFill>
                  <a:srgbClr val="0000FF"/>
                </a:solidFill>
                <a:effectLst/>
                <a:latin typeface="TimesNewRomanPSMT"/>
              </a:rPr>
              <a:t>three separate LEDs</a:t>
            </a:r>
            <a:r>
              <a:rPr lang="en-US" sz="2200" dirty="0">
                <a:effectLst/>
                <a:latin typeface="TimesNewRomanPSMT"/>
              </a:rPr>
              <a:t>: one </a:t>
            </a:r>
            <a:r>
              <a:rPr lang="en-US" sz="2200" b="1" dirty="0">
                <a:solidFill>
                  <a:srgbClr val="FF0000"/>
                </a:solidFill>
                <a:effectLst/>
                <a:latin typeface="TimesNewRomanPSMT"/>
              </a:rPr>
              <a:t>red</a:t>
            </a:r>
            <a:r>
              <a:rPr lang="en-US" sz="2200" dirty="0">
                <a:effectLst/>
                <a:latin typeface="TimesNewRomanPSMT"/>
              </a:rPr>
              <a:t>, one </a:t>
            </a:r>
            <a:r>
              <a:rPr lang="en-US" sz="2200" b="1" dirty="0">
                <a:solidFill>
                  <a:srgbClr val="00B050"/>
                </a:solidFill>
                <a:effectLst/>
                <a:latin typeface="TimesNewRomanPSMT"/>
              </a:rPr>
              <a:t>green</a:t>
            </a:r>
            <a:r>
              <a:rPr lang="en-US" sz="2200" dirty="0">
                <a:effectLst/>
                <a:latin typeface="TimesNewRomanPSMT"/>
              </a:rPr>
              <a:t>, and one </a:t>
            </a:r>
            <a:r>
              <a:rPr lang="en-US" sz="2200" b="1" dirty="0">
                <a:solidFill>
                  <a:srgbClr val="0000FF"/>
                </a:solidFill>
                <a:effectLst/>
                <a:latin typeface="TimesNewRomanPSMT"/>
              </a:rPr>
              <a:t>blue</a:t>
            </a:r>
            <a:r>
              <a:rPr lang="en-US" sz="2200" dirty="0">
                <a:effectLst/>
                <a:latin typeface="TimesNewRomanPSMT"/>
              </a:rPr>
              <a:t>. RGB LEDs may be used but must be wired for only one color. </a:t>
            </a:r>
          </a:p>
          <a:p>
            <a:endParaRPr lang="en-US" sz="2200" dirty="0">
              <a:latin typeface="TimesNewRomanPSMT"/>
            </a:endParaRPr>
          </a:p>
          <a:p>
            <a:pPr marL="342900" indent="-342900">
              <a:buFont typeface="Wingdings" panose="05000000000000000000" pitchFamily="2" charset="2"/>
              <a:buChar char="ü"/>
            </a:pPr>
            <a:r>
              <a:rPr lang="en-US" sz="2200" dirty="0">
                <a:effectLst/>
                <a:latin typeface="TimesNewRomanPSMT"/>
              </a:rPr>
              <a:t>The </a:t>
            </a:r>
            <a:r>
              <a:rPr lang="en-US" sz="2200" dirty="0">
                <a:solidFill>
                  <a:srgbClr val="0000FF"/>
                </a:solidFill>
                <a:effectLst/>
                <a:latin typeface="TimesNewRomanPSMT"/>
              </a:rPr>
              <a:t>exact </a:t>
            </a:r>
            <a:r>
              <a:rPr lang="en-US" sz="2200" b="1" dirty="0">
                <a:solidFill>
                  <a:srgbClr val="0000FF"/>
                </a:solidFill>
                <a:effectLst/>
                <a:latin typeface="TimesNewRomanPS"/>
              </a:rPr>
              <a:t>concentration </a:t>
            </a:r>
            <a:r>
              <a:rPr lang="en-US" sz="2200" dirty="0">
                <a:solidFill>
                  <a:srgbClr val="0000FF"/>
                </a:solidFill>
                <a:effectLst/>
                <a:latin typeface="TimesNewRomanPSMT"/>
              </a:rPr>
              <a:t>range </a:t>
            </a:r>
            <a:r>
              <a:rPr lang="en-US" sz="2200" dirty="0">
                <a:effectLst/>
                <a:latin typeface="TimesNewRomanPSMT"/>
              </a:rPr>
              <a:t>of each zone will </a:t>
            </a:r>
            <a:r>
              <a:rPr lang="en-US" sz="2200" b="1" u="sng" dirty="0">
                <a:effectLst/>
                <a:latin typeface="TimesNewRomanPSMT"/>
              </a:rPr>
              <a:t>not</a:t>
            </a:r>
            <a:r>
              <a:rPr lang="en-US" sz="2200" dirty="0">
                <a:effectLst/>
                <a:latin typeface="TimesNewRomanPSMT"/>
              </a:rPr>
              <a:t> be revealed until teams enter to compete and may be different for different rotations. </a:t>
            </a:r>
          </a:p>
          <a:p>
            <a:endParaRPr lang="en-US" sz="2200" dirty="0">
              <a:latin typeface="TimesNewRomanPSMT"/>
            </a:endParaRPr>
          </a:p>
          <a:p>
            <a:pPr marL="342900" indent="-342900">
              <a:buFont typeface="Wingdings" panose="05000000000000000000" pitchFamily="2" charset="2"/>
              <a:buChar char="ü"/>
            </a:pPr>
            <a:r>
              <a:rPr lang="en-US" sz="2200" dirty="0">
                <a:effectLst/>
                <a:latin typeface="TimesNewRomanPSMT"/>
              </a:rPr>
              <a:t>At States/Nationals, zones may require more than one color to be displayed at the same time.</a:t>
            </a:r>
            <a:endParaRPr lang="en-US" sz="2200" dirty="0">
              <a:latin typeface="TimesNewRomanPSMT"/>
            </a:endParaRPr>
          </a:p>
          <a:p>
            <a:pPr marL="640080" indent="-342900">
              <a:spcAft>
                <a:spcPts val="600"/>
              </a:spcAft>
              <a:buFont typeface="Courier New" panose="02070309020205020404" pitchFamily="49" charset="0"/>
              <a:buChar char="o"/>
            </a:pPr>
            <a:r>
              <a:rPr lang="en-US" sz="2000" dirty="0">
                <a:effectLst/>
                <a:latin typeface="TimesNewRomanPSMT"/>
              </a:rPr>
              <a:t>Teams must </a:t>
            </a:r>
            <a:r>
              <a:rPr lang="en-US" sz="2000" b="1" u="sng" dirty="0">
                <a:effectLst/>
                <a:latin typeface="TimesNewRomanPSMT"/>
              </a:rPr>
              <a:t>not</a:t>
            </a:r>
            <a:r>
              <a:rPr lang="en-US" sz="2000" dirty="0">
                <a:effectLst/>
                <a:latin typeface="TimesNewRomanPSMT"/>
              </a:rPr>
              <a:t> use </a:t>
            </a:r>
            <a:r>
              <a:rPr lang="en-US" sz="2000" b="1" u="sng" dirty="0">
                <a:effectLst/>
                <a:latin typeface="TimesNewRomanPSMT"/>
              </a:rPr>
              <a:t>electrical outlets </a:t>
            </a:r>
            <a:r>
              <a:rPr lang="en-US" sz="2000" dirty="0">
                <a:effectLst/>
                <a:latin typeface="TimesNewRomanPSMT"/>
              </a:rPr>
              <a:t>at any time during the competition. If the Device is not powered by a connected laptop or calculator, then the Device must be powered by commercially available batteries. </a:t>
            </a:r>
          </a:p>
          <a:p>
            <a:pPr marL="640080" indent="-342900">
              <a:spcAft>
                <a:spcPts val="600"/>
              </a:spcAft>
              <a:buFont typeface="Courier New" panose="02070309020205020404" pitchFamily="49" charset="0"/>
              <a:buChar char="o"/>
            </a:pPr>
            <a:r>
              <a:rPr lang="en-US" sz="2000" dirty="0">
                <a:effectLst/>
                <a:latin typeface="TimesNewRomanPSMT"/>
              </a:rPr>
              <a:t>Multiple batteries may be connected in series or parallel as long as the total input voltage does </a:t>
            </a:r>
            <a:r>
              <a:rPr lang="en-US" sz="2000" b="1" u="sng" dirty="0">
                <a:effectLst/>
                <a:latin typeface="TimesNewRomanPSMT"/>
              </a:rPr>
              <a:t>not exceed 12 volts </a:t>
            </a:r>
            <a:r>
              <a:rPr lang="en-US" sz="2000" dirty="0">
                <a:effectLst/>
                <a:latin typeface="TimesNewRomanPSMT"/>
              </a:rPr>
              <a:t>as calculated using each battery’s voltage (as labeled by the manufacturer). Teams with devices using a total input voltage exceeding 12 volts or devices that the Event Supervisor deems unsafe will not participate in Device Testing. </a:t>
            </a:r>
            <a:endParaRPr lang="en-US" sz="2000" dirty="0"/>
          </a:p>
        </p:txBody>
      </p:sp>
      <p:sp>
        <p:nvSpPr>
          <p:cNvPr id="2" name="Slide Number Placeholder 1">
            <a:extLst>
              <a:ext uri="{FF2B5EF4-FFF2-40B4-BE49-F238E27FC236}">
                <a16:creationId xmlns:a16="http://schemas.microsoft.com/office/drawing/2014/main" id="{1E05E1F9-43E8-98A4-466E-D56BE6E1AA74}"/>
              </a:ext>
            </a:extLst>
          </p:cNvPr>
          <p:cNvSpPr>
            <a:spLocks noGrp="1"/>
          </p:cNvSpPr>
          <p:nvPr>
            <p:ph type="sldNum" sz="quarter" idx="12"/>
          </p:nvPr>
        </p:nvSpPr>
        <p:spPr/>
        <p:txBody>
          <a:bodyPr/>
          <a:lstStyle/>
          <a:p>
            <a:fld id="{AA303983-AE9C-6841-9811-F36B2D308D0D}" type="slidenum">
              <a:rPr lang="en-US" smtClean="0"/>
              <a:t>7</a:t>
            </a:fld>
            <a:endParaRPr lang="en-US"/>
          </a:p>
        </p:txBody>
      </p:sp>
    </p:spTree>
    <p:extLst>
      <p:ext uri="{BB962C8B-B14F-4D97-AF65-F5344CB8AC3E}">
        <p14:creationId xmlns:p14="http://schemas.microsoft.com/office/powerpoint/2010/main" val="1826917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EC99122-973C-EF80-B386-81ADB164A8BC}"/>
              </a:ext>
            </a:extLst>
          </p:cNvPr>
          <p:cNvSpPr txBox="1"/>
          <p:nvPr/>
        </p:nvSpPr>
        <p:spPr>
          <a:xfrm>
            <a:off x="1071563" y="585153"/>
            <a:ext cx="6157668" cy="584775"/>
          </a:xfrm>
          <a:prstGeom prst="rect">
            <a:avLst/>
          </a:prstGeom>
          <a:noFill/>
        </p:spPr>
        <p:txBody>
          <a:bodyPr wrap="square">
            <a:spAutoFit/>
          </a:bodyPr>
          <a:lstStyle/>
          <a:p>
            <a:r>
              <a:rPr lang="en-US" sz="3200" b="1" dirty="0">
                <a:latin typeface="TimesNewRomanPS"/>
              </a:rPr>
              <a:t>DESIGN LOG_Components:</a:t>
            </a:r>
          </a:p>
        </p:txBody>
      </p:sp>
      <p:sp>
        <p:nvSpPr>
          <p:cNvPr id="9" name="TextBox 8">
            <a:extLst>
              <a:ext uri="{FF2B5EF4-FFF2-40B4-BE49-F238E27FC236}">
                <a16:creationId xmlns:a16="http://schemas.microsoft.com/office/drawing/2014/main" id="{A4BDC53C-B1A8-6659-684C-254D6E4FDA10}"/>
              </a:ext>
            </a:extLst>
          </p:cNvPr>
          <p:cNvSpPr txBox="1"/>
          <p:nvPr/>
        </p:nvSpPr>
        <p:spPr>
          <a:xfrm>
            <a:off x="1071563" y="1408562"/>
            <a:ext cx="10381297" cy="4801314"/>
          </a:xfrm>
          <a:prstGeom prst="rect">
            <a:avLst/>
          </a:prstGeom>
          <a:noFill/>
        </p:spPr>
        <p:txBody>
          <a:bodyPr wrap="square">
            <a:spAutoFit/>
          </a:bodyPr>
          <a:lstStyle/>
          <a:p>
            <a:pPr marL="342900" indent="-342900">
              <a:buFont typeface="+mj-lt"/>
              <a:buAutoNum type="arabicParenR"/>
            </a:pPr>
            <a:r>
              <a:rPr lang="en-US" sz="1800" dirty="0">
                <a:effectLst/>
                <a:latin typeface="TimesNewRomanPSMT"/>
              </a:rPr>
              <a:t>A top-down photograph, diagram, or picture of the Device with the school name labeled on the device, labels identifying all the components and detailing their functions. This section should also include a brief summary explaining how the Device was constructed. </a:t>
            </a:r>
            <a:endParaRPr lang="en-US" dirty="0"/>
          </a:p>
          <a:p>
            <a:pPr marL="342900" indent="-342900">
              <a:buFont typeface="+mj-lt"/>
              <a:buAutoNum type="arabicParenR"/>
            </a:pPr>
            <a:r>
              <a:rPr lang="en-US" sz="1800" dirty="0">
                <a:effectLst/>
                <a:latin typeface="TimesNewRomanPSMT"/>
              </a:rPr>
              <a:t>A data table with at least 10 trials showing the raw sensor reading (voltage, time, etc.) versus the corresponding </a:t>
            </a:r>
            <a:r>
              <a:rPr lang="en-US" sz="1800" b="1" dirty="0">
                <a:effectLst/>
                <a:latin typeface="TimesNewRomanPS"/>
              </a:rPr>
              <a:t>ppm</a:t>
            </a:r>
            <a:r>
              <a:rPr lang="en-US" sz="1800" dirty="0">
                <a:effectLst/>
                <a:latin typeface="TimesNewRomanPSMT"/>
              </a:rPr>
              <a:t>. If multiple fixed resistors are tried, include the data and graphs of all potential resistors. </a:t>
            </a:r>
          </a:p>
          <a:p>
            <a:pPr marL="342900" indent="-342900">
              <a:buFont typeface="+mj-lt"/>
              <a:buAutoNum type="arabicParenR"/>
            </a:pPr>
            <a:r>
              <a:rPr lang="en-US" sz="1800" dirty="0">
                <a:effectLst/>
                <a:latin typeface="TimesNewRomanPSMT"/>
              </a:rPr>
              <a:t>Scatter-plot graph of this data with </a:t>
            </a:r>
            <a:r>
              <a:rPr lang="en-US" sz="1800" b="1" dirty="0">
                <a:effectLst/>
                <a:latin typeface="TimesNewRomanPS"/>
              </a:rPr>
              <a:t>concentration in ppm </a:t>
            </a:r>
            <a:r>
              <a:rPr lang="en-US" sz="1800" dirty="0">
                <a:effectLst/>
                <a:latin typeface="TimesNewRomanPSMT"/>
              </a:rPr>
              <a:t>on the Y-axis and voltage on the X-axis.</a:t>
            </a:r>
          </a:p>
          <a:p>
            <a:pPr marL="342900" indent="-342900">
              <a:buFont typeface="+mj-lt"/>
              <a:buAutoNum type="arabicParenR"/>
            </a:pPr>
            <a:r>
              <a:rPr lang="en-US" sz="1800" dirty="0">
                <a:effectLst/>
                <a:latin typeface="TimesNewRomanPSMT"/>
              </a:rPr>
              <a:t>Function graph of the mathematical model supported by the data overlaid on a scatter-plot of the data.</a:t>
            </a:r>
            <a:endParaRPr lang="en-US" dirty="0">
              <a:latin typeface="TimesNewRomanPSMT"/>
            </a:endParaRPr>
          </a:p>
          <a:p>
            <a:pPr marL="342900" indent="-342900">
              <a:buFont typeface="+mj-lt"/>
              <a:buAutoNum type="arabicParenR"/>
            </a:pPr>
            <a:r>
              <a:rPr lang="en-US" sz="1800" dirty="0">
                <a:effectLst/>
                <a:latin typeface="TimesNewRomanPSMT"/>
              </a:rPr>
              <a:t>Equation of the above the mathematical model used to convert measured voltage to the corresponding </a:t>
            </a:r>
            <a:r>
              <a:rPr lang="en-US" sz="1800" b="1" dirty="0">
                <a:effectLst/>
                <a:latin typeface="TimesNewRomanPS"/>
              </a:rPr>
              <a:t>concentration in ppm </a:t>
            </a:r>
            <a:r>
              <a:rPr lang="en-US" sz="1800" dirty="0">
                <a:effectLst/>
                <a:latin typeface="TimesNewRomanPSMT"/>
              </a:rPr>
              <a:t>highlighted for easy identification.</a:t>
            </a:r>
            <a:endParaRPr lang="en-US" dirty="0">
              <a:latin typeface="TimesNewRomanPSMT"/>
            </a:endParaRPr>
          </a:p>
          <a:p>
            <a:pPr marL="342900" indent="-342900">
              <a:buFont typeface="+mj-lt"/>
              <a:buAutoNum type="arabicParenR"/>
            </a:pPr>
            <a:r>
              <a:rPr lang="en-US" sz="1800" dirty="0">
                <a:effectLst/>
                <a:latin typeface="TimesNewRomanPSMT"/>
              </a:rPr>
              <a:t>Printout of the program with its code highlighted showing this exact mathematical equation or its </a:t>
            </a:r>
            <a:endParaRPr lang="en-US" dirty="0"/>
          </a:p>
          <a:p>
            <a:pPr marL="342900" indent="-342900">
              <a:buFont typeface="+mj-lt"/>
              <a:buAutoNum type="arabicParenR"/>
            </a:pPr>
            <a:r>
              <a:rPr lang="en-US" sz="1800" dirty="0">
                <a:effectLst/>
                <a:latin typeface="TimesNewRomanPSMT"/>
              </a:rPr>
              <a:t>code implementation converting the raw sensor reading (voltage, time, etc.) to </a:t>
            </a:r>
            <a:r>
              <a:rPr lang="en-US" sz="1800" b="1" dirty="0">
                <a:effectLst/>
                <a:latin typeface="TimesNewRomanPS"/>
              </a:rPr>
              <a:t>ppm</a:t>
            </a:r>
            <a:r>
              <a:rPr lang="en-US" sz="1800" dirty="0">
                <a:effectLst/>
                <a:latin typeface="TimesNewRomanPSMT"/>
              </a:rPr>
              <a:t>.</a:t>
            </a:r>
            <a:endParaRPr lang="en-US" dirty="0">
              <a:latin typeface="TimesNewRomanPSMT"/>
            </a:endParaRPr>
          </a:p>
          <a:p>
            <a:pPr marL="342900" indent="-342900">
              <a:buFont typeface="+mj-lt"/>
              <a:buAutoNum type="arabicParenR"/>
            </a:pPr>
            <a:r>
              <a:rPr lang="en-US" sz="1800" dirty="0">
                <a:effectLst/>
                <a:latin typeface="TimesNewRomanPSMT"/>
              </a:rPr>
              <a:t>On the same program printout, highlight the code that will illuminate the appropriate LED(s) </a:t>
            </a:r>
            <a:endParaRPr lang="en-US" dirty="0"/>
          </a:p>
          <a:p>
            <a:pPr marL="342900" indent="-342900">
              <a:buFont typeface="+mj-lt"/>
              <a:buAutoNum type="arabicParenR"/>
            </a:pPr>
            <a:r>
              <a:rPr lang="en-US" sz="1800" dirty="0">
                <a:effectLst/>
                <a:latin typeface="TimesNewRomanPSMT"/>
              </a:rPr>
              <a:t>according to their assigned </a:t>
            </a:r>
            <a:r>
              <a:rPr lang="en-US" sz="1800" b="1" dirty="0">
                <a:effectLst/>
                <a:latin typeface="TimesNewRomanPS"/>
              </a:rPr>
              <a:t>concentration </a:t>
            </a:r>
            <a:r>
              <a:rPr lang="en-US" sz="1800" dirty="0">
                <a:effectLst/>
                <a:latin typeface="TimesNewRomanPSMT"/>
              </a:rPr>
              <a:t>range(s).</a:t>
            </a:r>
            <a:br>
              <a:rPr lang="en-US" sz="1800" dirty="0">
                <a:effectLst/>
                <a:latin typeface="TimesNewRomanPSMT"/>
              </a:rPr>
            </a:br>
            <a:r>
              <a:rPr lang="en-US" sz="1800" dirty="0">
                <a:effectLst/>
                <a:latin typeface="TimesNewRomanPSMT"/>
              </a:rPr>
              <a:t>A front cover labeled with the Team Name and the Team Number for the current tournament. </a:t>
            </a:r>
            <a:endParaRPr lang="en-US" dirty="0"/>
          </a:p>
        </p:txBody>
      </p:sp>
      <p:sp>
        <p:nvSpPr>
          <p:cNvPr id="2" name="Slide Number Placeholder 1">
            <a:extLst>
              <a:ext uri="{FF2B5EF4-FFF2-40B4-BE49-F238E27FC236}">
                <a16:creationId xmlns:a16="http://schemas.microsoft.com/office/drawing/2014/main" id="{FD72EBAF-0EC1-A89C-CB55-071D54605585}"/>
              </a:ext>
            </a:extLst>
          </p:cNvPr>
          <p:cNvSpPr>
            <a:spLocks noGrp="1"/>
          </p:cNvSpPr>
          <p:nvPr>
            <p:ph type="sldNum" sz="quarter" idx="12"/>
          </p:nvPr>
        </p:nvSpPr>
        <p:spPr/>
        <p:txBody>
          <a:bodyPr/>
          <a:lstStyle/>
          <a:p>
            <a:fld id="{AA303983-AE9C-6841-9811-F36B2D308D0D}" type="slidenum">
              <a:rPr lang="en-US" smtClean="0"/>
              <a:t>8</a:t>
            </a:fld>
            <a:endParaRPr lang="en-US"/>
          </a:p>
        </p:txBody>
      </p:sp>
    </p:spTree>
    <p:extLst>
      <p:ext uri="{BB962C8B-B14F-4D97-AF65-F5344CB8AC3E}">
        <p14:creationId xmlns:p14="http://schemas.microsoft.com/office/powerpoint/2010/main" val="3161522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6C82A9D-952B-CE2D-E712-7629F9DE812A}"/>
              </a:ext>
            </a:extLst>
          </p:cNvPr>
          <p:cNvSpPr txBox="1"/>
          <p:nvPr/>
        </p:nvSpPr>
        <p:spPr>
          <a:xfrm>
            <a:off x="528161" y="1328062"/>
            <a:ext cx="11135677" cy="4878259"/>
          </a:xfrm>
          <a:prstGeom prst="rect">
            <a:avLst/>
          </a:prstGeom>
          <a:noFill/>
        </p:spPr>
        <p:txBody>
          <a:bodyPr wrap="square">
            <a:spAutoFit/>
          </a:bodyPr>
          <a:lstStyle/>
          <a:p>
            <a:pPr>
              <a:spcAft>
                <a:spcPts val="1200"/>
              </a:spcAft>
            </a:pPr>
            <a:r>
              <a:rPr lang="en-US" sz="2200" dirty="0">
                <a:effectLst/>
                <a:latin typeface="TimesNewRomanPSMT"/>
              </a:rPr>
              <a:t>If a 3-D printer, laser cutter, CNC machine or similar device was used as a tool to build the team’s device, or any component thereof, the following information </a:t>
            </a:r>
            <a:r>
              <a:rPr lang="en-US" sz="2200" b="1" u="sng" dirty="0">
                <a:effectLst/>
                <a:latin typeface="TimesNewRomanPSMT"/>
              </a:rPr>
              <a:t>must </a:t>
            </a:r>
            <a:r>
              <a:rPr lang="en-US" sz="2200" dirty="0">
                <a:effectLst/>
                <a:latin typeface="TimesNewRomanPSMT"/>
              </a:rPr>
              <a:t>also be supplied in the log. Any such parts purchased as an end item or as part of a kit do NOT require this information.</a:t>
            </a:r>
          </a:p>
          <a:p>
            <a:pPr marL="342900" indent="-342900">
              <a:spcAft>
                <a:spcPts val="600"/>
              </a:spcAft>
              <a:buFont typeface="Courier New" panose="02070309020205020404" pitchFamily="49" charset="0"/>
              <a:buChar char="o"/>
            </a:pPr>
            <a:r>
              <a:rPr lang="en-US" sz="2200" dirty="0">
                <a:effectLst/>
                <a:latin typeface="TimesNewRomanPSMT"/>
              </a:rPr>
              <a:t>Information about the tool hardware, software, materials, and supplies used; </a:t>
            </a:r>
            <a:endParaRPr lang="en-US" sz="2200" dirty="0"/>
          </a:p>
          <a:p>
            <a:pPr marL="342900" indent="-342900">
              <a:spcAft>
                <a:spcPts val="600"/>
              </a:spcAft>
              <a:buFont typeface="Courier New" panose="02070309020205020404" pitchFamily="49" charset="0"/>
              <a:buChar char="o"/>
            </a:pPr>
            <a:r>
              <a:rPr lang="en-US" sz="2200" dirty="0">
                <a:effectLst/>
                <a:latin typeface="TimesNewRomanPSMT"/>
              </a:rPr>
              <a:t>Details of the source of any digital files (e.g., CAD, STL, OBJ) utilized by the tool including but not limited to when and where the file was obtained, including the web address if downloaded from the internet; </a:t>
            </a:r>
            <a:endParaRPr lang="en-US" sz="2200" dirty="0"/>
          </a:p>
          <a:p>
            <a:pPr marL="342900" indent="-342900">
              <a:spcAft>
                <a:spcPts val="600"/>
              </a:spcAft>
              <a:buFont typeface="Courier New" panose="02070309020205020404" pitchFamily="49" charset="0"/>
              <a:buChar char="o"/>
            </a:pPr>
            <a:r>
              <a:rPr lang="en-US" sz="2200" dirty="0">
                <a:effectLst/>
                <a:latin typeface="TimesNewRomanPSMT"/>
              </a:rPr>
              <a:t>Descriptions of how the team constructed the final device from the tool created components;</a:t>
            </a:r>
            <a:endParaRPr lang="en-US" sz="2200" dirty="0">
              <a:latin typeface="TimesNewRomanPSMT"/>
            </a:endParaRPr>
          </a:p>
          <a:p>
            <a:pPr marL="342900" indent="-342900">
              <a:spcAft>
                <a:spcPts val="600"/>
              </a:spcAft>
              <a:buFont typeface="Courier New" panose="02070309020205020404" pitchFamily="49" charset="0"/>
              <a:buChar char="o"/>
            </a:pPr>
            <a:r>
              <a:rPr lang="en-US" sz="2200" dirty="0">
                <a:effectLst/>
                <a:latin typeface="TimesNewRomanPSMT"/>
              </a:rPr>
              <a:t>All numerical values should be labeled with standard units (e.g., SI or English) appropriate to the dimension being measured. SI units should be the default standard. e. All logs will be returned to teams after inspection. </a:t>
            </a:r>
            <a:endParaRPr lang="en-US" sz="2200" dirty="0"/>
          </a:p>
        </p:txBody>
      </p:sp>
      <p:sp>
        <p:nvSpPr>
          <p:cNvPr id="3" name="TextBox 2">
            <a:extLst>
              <a:ext uri="{FF2B5EF4-FFF2-40B4-BE49-F238E27FC236}">
                <a16:creationId xmlns:a16="http://schemas.microsoft.com/office/drawing/2014/main" id="{CEC99122-973C-EF80-B386-81ADB164A8BC}"/>
              </a:ext>
            </a:extLst>
          </p:cNvPr>
          <p:cNvSpPr txBox="1"/>
          <p:nvPr/>
        </p:nvSpPr>
        <p:spPr>
          <a:xfrm>
            <a:off x="528161" y="585153"/>
            <a:ext cx="6157668" cy="584775"/>
          </a:xfrm>
          <a:prstGeom prst="rect">
            <a:avLst/>
          </a:prstGeom>
          <a:noFill/>
        </p:spPr>
        <p:txBody>
          <a:bodyPr wrap="square">
            <a:spAutoFit/>
          </a:bodyPr>
          <a:lstStyle/>
          <a:p>
            <a:r>
              <a:rPr lang="en-US" sz="3200" b="1" dirty="0">
                <a:latin typeface="TimesNewRomanPS"/>
              </a:rPr>
              <a:t>DESIGN LOG:</a:t>
            </a:r>
          </a:p>
        </p:txBody>
      </p:sp>
      <p:sp>
        <p:nvSpPr>
          <p:cNvPr id="2" name="Slide Number Placeholder 1">
            <a:extLst>
              <a:ext uri="{FF2B5EF4-FFF2-40B4-BE49-F238E27FC236}">
                <a16:creationId xmlns:a16="http://schemas.microsoft.com/office/drawing/2014/main" id="{00705EBB-42E7-A19E-8C55-2F8CAD21045C}"/>
              </a:ext>
            </a:extLst>
          </p:cNvPr>
          <p:cNvSpPr>
            <a:spLocks noGrp="1"/>
          </p:cNvSpPr>
          <p:nvPr>
            <p:ph type="sldNum" sz="quarter" idx="12"/>
          </p:nvPr>
        </p:nvSpPr>
        <p:spPr/>
        <p:txBody>
          <a:bodyPr/>
          <a:lstStyle/>
          <a:p>
            <a:fld id="{AA303983-AE9C-6841-9811-F36B2D308D0D}" type="slidenum">
              <a:rPr lang="en-US" smtClean="0"/>
              <a:t>9</a:t>
            </a:fld>
            <a:endParaRPr lang="en-US"/>
          </a:p>
        </p:txBody>
      </p:sp>
    </p:spTree>
    <p:extLst>
      <p:ext uri="{BB962C8B-B14F-4D97-AF65-F5344CB8AC3E}">
        <p14:creationId xmlns:p14="http://schemas.microsoft.com/office/powerpoint/2010/main" val="2080339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95</TotalTime>
  <Words>1957</Words>
  <Application>Microsoft Macintosh PowerPoint</Application>
  <PresentationFormat>Widescreen</PresentationFormat>
  <Paragraphs>122</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MinionPro</vt:lpstr>
      <vt:lpstr>TimesNewRomanPS</vt:lpstr>
      <vt:lpstr>TimesNewRomanPSMT</vt:lpstr>
      <vt:lpstr>Arial</vt:lpstr>
      <vt:lpstr>Calibri</vt:lpstr>
      <vt:lpstr>Calibri Light</vt:lpstr>
      <vt:lpstr>Courier New</vt:lpstr>
      <vt:lpstr>Wingdings</vt:lpstr>
      <vt:lpstr>Office Theme</vt:lpstr>
      <vt:lpstr>Detector Building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Detector Building</dc:title>
  <dc:creator>Jianjia Yu</dc:creator>
  <cp:lastModifiedBy>Jianjia Yu</cp:lastModifiedBy>
  <cp:revision>9</cp:revision>
  <dcterms:created xsi:type="dcterms:W3CDTF">2023-11-15T23:26:39Z</dcterms:created>
  <dcterms:modified xsi:type="dcterms:W3CDTF">2023-11-17T17:46:32Z</dcterms:modified>
</cp:coreProperties>
</file>