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tif" ContentType="image/tiff"/>
  <Override PartName="/ppt/presProps.xml" ContentType="application/vnd.openxmlformats-officedocument.presentationml.presProps+xml"/>
  <Override PartName="/ppt/slides/slide1.xml" ContentType="application/vnd.openxmlformats-officedocument.presentationml.slide+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12192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6537A88-A29D-492C-8CC5-5ADA0E002585}"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CE7E35A-8681-4AFB-BEA6-D8E551479555}"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EC61465-B7EC-48AE-8613-56EEB6AA9E1E}"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0FEB8E76-9535-42C6-801D-9B6926E10E2D}"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4FC32241-098B-42EF-999A-27AFFE5EAC22}" type="slidenum">
              <a:t>&lt;#&gt;</a:t>
            </a:fld>
          </a:p>
        </p:txBody>
      </p:sp>
      <p:sp>
        <p:nvSpPr>
          <p:cNvPr id="4" name="PlaceHolder 3"/>
          <p:cNvSpPr>
            <a:spLocks noGrp="1"/>
          </p:cNvSpPr>
          <p:nvPr>
            <p:ph type="dt" idx="4"/>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5FEBA0E9-D5D9-4372-8FEC-9F04116EC1F4}" type="slidenum">
              <a:t>&lt;#&gt;</a:t>
            </a:fld>
          </a:p>
        </p:txBody>
      </p:sp>
      <p:sp>
        <p:nvSpPr>
          <p:cNvPr id="6" name="PlaceHolder 5"/>
          <p:cNvSpPr>
            <a:spLocks noGrp="1"/>
          </p:cNvSpPr>
          <p:nvPr>
            <p:ph type="dt" idx="4"/>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53D56E12-6F8E-4B72-AC55-A70CB407FD91}" type="slidenum">
              <a:t>&lt;#&gt;</a:t>
            </a:fld>
          </a:p>
        </p:txBody>
      </p:sp>
      <p:sp>
        <p:nvSpPr>
          <p:cNvPr id="6" name="PlaceHolder 5"/>
          <p:cNvSpPr>
            <a:spLocks noGrp="1"/>
          </p:cNvSpPr>
          <p:nvPr>
            <p:ph type="dt" idx="4"/>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1F12BFF-5A17-4E1D-A900-EBDC55B3B96F}" type="slidenum">
              <a:t>&lt;#&gt;</a:t>
            </a:fld>
          </a:p>
        </p:txBody>
      </p:sp>
      <p:sp>
        <p:nvSpPr>
          <p:cNvPr id="7" name="PlaceHolder 6"/>
          <p:cNvSpPr>
            <a:spLocks noGrp="1"/>
          </p:cNvSpPr>
          <p:nvPr>
            <p:ph type="dt" idx="4"/>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504A68E9-6B6D-4F89-A769-708FE7EFF85B}" type="slidenum">
              <a:t>&lt;#&gt;</a:t>
            </a:fld>
          </a:p>
        </p:txBody>
      </p:sp>
      <p:sp>
        <p:nvSpPr>
          <p:cNvPr id="5" name="PlaceHolder 4"/>
          <p:cNvSpPr>
            <a:spLocks noGrp="1"/>
          </p:cNvSpPr>
          <p:nvPr>
            <p:ph type="dt" idx="4"/>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BE43C826-FE0E-46BB-BB04-B0D45EC6B079}" type="slidenum">
              <a:t>&lt;#&gt;</a:t>
            </a:fld>
          </a:p>
        </p:txBody>
      </p:sp>
      <p:sp>
        <p:nvSpPr>
          <p:cNvPr id="5" name="PlaceHolder 4"/>
          <p:cNvSpPr>
            <a:spLocks noGrp="1"/>
          </p:cNvSpPr>
          <p:nvPr>
            <p:ph type="dt" idx="4"/>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85DA04D9-CF64-4AF1-9880-69802488B9AE}"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61026C1-007E-4E16-B38C-4785CBD06FB4}"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4F130648-36CC-4FD2-A454-B1ECDC4ADFFE}"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6F5047F6-F128-48DD-AFE5-57FAAF74F307}"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1C11F05-E2AE-487B-A171-0F52A9E73A4F}" type="slidenum">
              <a:t>&lt;#&gt;</a:t>
            </a:fld>
          </a:p>
        </p:txBody>
      </p:sp>
      <p:sp>
        <p:nvSpPr>
          <p:cNvPr id="7" name="PlaceHolder 6"/>
          <p:cNvSpPr>
            <a:spLocks noGrp="1"/>
          </p:cNvSpPr>
          <p:nvPr>
            <p:ph type="dt" idx="4"/>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A9D1EF9D-8715-49EF-A2DD-EA3C26FAB84D}" type="slidenum">
              <a:t>&lt;#&gt;</a:t>
            </a:fld>
          </a:p>
        </p:txBody>
      </p:sp>
      <p:sp>
        <p:nvSpPr>
          <p:cNvPr id="9" name="PlaceHolder 8"/>
          <p:cNvSpPr>
            <a:spLocks noGrp="1"/>
          </p:cNvSpPr>
          <p:nvPr>
            <p:ph type="dt" idx="4"/>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96610247-A3A0-4D33-8CAC-7396DAFF10B4}" type="slidenum">
              <a:t>&lt;#&gt;</a:t>
            </a:fld>
          </a:p>
        </p:txBody>
      </p:sp>
      <p:sp>
        <p:nvSpPr>
          <p:cNvPr id="11" name="PlaceHolder 10"/>
          <p:cNvSpPr>
            <a:spLocks noGrp="1"/>
          </p:cNvSpPr>
          <p:nvPr>
            <p:ph type="dt" idx="4"/>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27D05B9-E19B-462E-AB1D-18A1007DC440}"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7D20AB0-F28D-4F9B-9272-C7F2F2475DFD}"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6888E88-66EA-4EF8-8A81-596EAAB862F0}"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6FFDA77-DFD9-4E4C-91CE-1A09A2268D12}"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080C4D3-D6DF-4FD8-8482-F26FB7AB1010}"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200D380-39B8-44B7-A651-A47C8C48A3DB}"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2A4EB9D-2565-4F92-8BE4-A94534EA53F0}"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n-US" sz="6000" spc="-1" strike="noStrike">
                <a:solidFill>
                  <a:srgbClr val="000000"/>
                </a:solidFill>
                <a:latin typeface="Calibri Light"/>
              </a:rPr>
              <a:t>Click to edit Master title style</a:t>
            </a:r>
            <a:endParaRPr b="0" lang="en-U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n-US" sz="1200" spc="-1" strike="noStrike">
                <a:solidFill>
                  <a:srgbClr val="8b8b8b"/>
                </a:solidFill>
                <a:latin typeface="Calibri"/>
              </a:defRPr>
            </a:lvl1pPr>
          </a:lstStyle>
          <a:p>
            <a:pPr>
              <a:lnSpc>
                <a:spcPct val="100000"/>
              </a:lnSpc>
              <a:buNone/>
            </a:pPr>
            <a:r>
              <a:rPr b="0" lang="en-US" sz="1200" spc="-1" strike="noStrike">
                <a:solidFill>
                  <a:srgbClr val="8b8b8b"/>
                </a:solidFill>
                <a:latin typeface="Calibri"/>
              </a:rPr>
              <a:t>&lt;date/time&gt;</a:t>
            </a:r>
            <a:endParaRPr b="0" lang="en-U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n-US" sz="1200" spc="-1" strike="noStrike">
                <a:solidFill>
                  <a:srgbClr val="8b8b8b"/>
                </a:solidFill>
                <a:latin typeface="Calibri"/>
              </a:defRPr>
            </a:lvl1pPr>
          </a:lstStyle>
          <a:p>
            <a:pPr algn="r">
              <a:lnSpc>
                <a:spcPct val="100000"/>
              </a:lnSpc>
              <a:buNone/>
            </a:pPr>
            <a:fld id="{62090FF0-2C25-41A0-A261-AC1463CC32EB}" type="slidenum">
              <a:rPr b="0" lang="en-US" sz="1200" spc="-1" strike="noStrike">
                <a:solidFill>
                  <a:srgbClr val="8b8b8b"/>
                </a:solidFill>
                <a:latin typeface="Calibri"/>
              </a:rPr>
              <a:t>&lt;number&gt;</a:t>
            </a:fld>
            <a:endParaRPr b="0" lang="en-U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Calibri"/>
              </a:rPr>
              <a:t>Click to edit the outline text format</a:t>
            </a:r>
            <a:endParaRPr b="0" lang="en-U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Calibri"/>
              </a:rPr>
              <a:t>Second Outline Level</a:t>
            </a:r>
            <a:endParaRPr b="0" lang="en-U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Calibri"/>
              </a:rPr>
              <a:t>Third Outline Level</a:t>
            </a:r>
            <a:endParaRPr b="0" lang="en-U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Calibri"/>
              </a:rPr>
              <a:t>Fourth Outline Level</a:t>
            </a:r>
            <a:endParaRPr b="0" lang="en-U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Fifth Outline Level</a:t>
            </a:r>
            <a:endParaRPr b="0" lang="en-U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Sixth Outline Level</a:t>
            </a:r>
            <a:endParaRPr b="0" lang="en-U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Seventh Outline Level</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en-US" sz="4400" spc="-1" strike="noStrike">
                <a:solidFill>
                  <a:srgbClr val="000000"/>
                </a:solidFill>
                <a:latin typeface="Calibri Light"/>
              </a:rPr>
              <a:t>Click to edit Master title style</a:t>
            </a:r>
            <a:endParaRPr b="0" lang="en-US"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Click to edit Master text styles</a:t>
            </a:r>
            <a:endParaRPr b="0" lang="en-US"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en-US" sz="1200" spc="-1" strike="noStrike">
                <a:solidFill>
                  <a:srgbClr val="8b8b8b"/>
                </a:solidFill>
                <a:latin typeface="Calibri"/>
              </a:defRPr>
            </a:lvl1pPr>
          </a:lstStyle>
          <a:p>
            <a:pPr>
              <a:lnSpc>
                <a:spcPct val="100000"/>
              </a:lnSpc>
              <a:buNone/>
            </a:pPr>
            <a:r>
              <a:rPr b="0" lang="en-US" sz="1200" spc="-1" strike="noStrike">
                <a:solidFill>
                  <a:srgbClr val="8b8b8b"/>
                </a:solidFill>
                <a:latin typeface="Calibri"/>
              </a:rPr>
              <a:t>&lt;date/time&gt;</a:t>
            </a:r>
            <a:endParaRPr b="0" lang="en-US" sz="1200" spc="-1" strike="noStrike">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45"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algn="r">
              <a:lnSpc>
                <a:spcPct val="100000"/>
              </a:lnSpc>
              <a:buNone/>
              <a:defRPr b="0" lang="en-US" sz="1200" spc="-1" strike="noStrike">
                <a:solidFill>
                  <a:srgbClr val="8b8b8b"/>
                </a:solidFill>
                <a:latin typeface="Calibri"/>
              </a:defRPr>
            </a:lvl1pPr>
          </a:lstStyle>
          <a:p>
            <a:pPr algn="r">
              <a:lnSpc>
                <a:spcPct val="100000"/>
              </a:lnSpc>
              <a:buNone/>
            </a:pPr>
            <a:fld id="{A10FC760-248A-4C09-9E89-B753CFD188D8}" type="slidenum">
              <a:rPr b="0" lang="en-US" sz="1200" spc="-1" strike="noStrike">
                <a:solidFill>
                  <a:srgbClr val="8b8b8b"/>
                </a:solidFill>
                <a:latin typeface="Calibri"/>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tif"/><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s://www.soinc.org/mission-possible-b" TargetMode="External"/><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n-US" sz="6000" spc="-1" strike="noStrike">
                <a:solidFill>
                  <a:srgbClr val="000000"/>
                </a:solidFill>
                <a:latin typeface="Calibri Light"/>
              </a:rPr>
              <a:t>Mission Possible(B) 2025</a:t>
            </a:r>
            <a:br>
              <a:rPr sz="6000"/>
            </a:br>
            <a:endParaRPr b="0" lang="en-US" sz="6000" spc="-1" strike="noStrike">
              <a:solidFill>
                <a:srgbClr val="000000"/>
              </a:solidFill>
              <a:latin typeface="Calibri"/>
            </a:endParaRPr>
          </a:p>
        </p:txBody>
      </p:sp>
      <p:pic>
        <p:nvPicPr>
          <p:cNvPr id="83" name="Picture 4" descr=""/>
          <p:cNvPicPr/>
          <p:nvPr/>
        </p:nvPicPr>
        <p:blipFill>
          <a:blip r:embed="rId1"/>
          <a:stretch/>
        </p:blipFill>
        <p:spPr>
          <a:xfrm>
            <a:off x="4037040" y="3674880"/>
            <a:ext cx="3809520" cy="28573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en-US" sz="4400" spc="-1" strike="noStrike">
                <a:solidFill>
                  <a:srgbClr val="000000"/>
                </a:solidFill>
                <a:latin typeface="Calibri Light"/>
              </a:rPr>
              <a:t>The rules….</a:t>
            </a:r>
            <a:endParaRPr b="0" lang="en-US" sz="4400" spc="-1" strike="noStrike">
              <a:solidFill>
                <a:srgbClr val="000000"/>
              </a:solidFill>
              <a:latin typeface="Calibri"/>
            </a:endParaRPr>
          </a:p>
        </p:txBody>
      </p:sp>
      <p:sp>
        <p:nvSpPr>
          <p:cNvPr id="85"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Read the rules. Read the rules. Read the rules.</a:t>
            </a:r>
            <a:endParaRPr b="0" lang="en-US"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Do not read them once. Read them again and again. </a:t>
            </a:r>
            <a:endParaRPr b="0" lang="en-US"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After you begin building - read them again.</a:t>
            </a:r>
            <a:endParaRPr b="0" lang="en-US"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Have other people read them and check your device.</a:t>
            </a:r>
            <a:endParaRPr b="0" lang="en-US"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As you near the end of a build – read them again.</a:t>
            </a:r>
            <a:endParaRPr b="0" lang="en-US"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Check the “Rule Clarifications” and “FAQs” at soinc.org </a:t>
            </a:r>
            <a:endParaRPr b="0" lang="en-US"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These have the same authority as the original rules.</a:t>
            </a:r>
            <a:endParaRPr b="0" lang="en-US"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Check back often as these change throughout the year.</a:t>
            </a:r>
            <a:endParaRPr b="0" lang="en-US"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Rule violations are the most common way that points </a:t>
            </a:r>
            <a:r>
              <a:rPr b="0" lang="en-US" sz="2800" spc="-1" strike="noStrike">
                <a:solidFill>
                  <a:srgbClr val="000000"/>
                </a:solidFill>
                <a:latin typeface="Calibri"/>
              </a:rPr>
              <a:t>are lost.</a:t>
            </a:r>
            <a:endParaRPr b="0" lang="en-US" sz="2800" spc="-1" strike="noStrike">
              <a:solidFill>
                <a:srgbClr val="000000"/>
              </a:solidFill>
              <a:latin typeface="Calibri"/>
            </a:endParaRPr>
          </a:p>
          <a:p>
            <a:pPr>
              <a:lnSpc>
                <a:spcPct val="90000"/>
              </a:lnSpc>
              <a:spcBef>
                <a:spcPts val="1001"/>
              </a:spcBef>
              <a:buNone/>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en-US" sz="4400" spc="-1" strike="noStrike">
                <a:solidFill>
                  <a:srgbClr val="000000"/>
                </a:solidFill>
                <a:latin typeface="Calibri Light"/>
              </a:rPr>
              <a:t>Building…</a:t>
            </a:r>
            <a:endParaRPr b="0" lang="en-US" sz="4400" spc="-1" strike="noStrike">
              <a:solidFill>
                <a:srgbClr val="000000"/>
              </a:solidFill>
              <a:latin typeface="Calibri"/>
            </a:endParaRPr>
          </a:p>
        </p:txBody>
      </p:sp>
      <p:sp>
        <p:nvSpPr>
          <p:cNvPr id="87" name="PlaceHolder 2"/>
          <p:cNvSpPr>
            <a:spLocks noGrp="1"/>
          </p:cNvSpPr>
          <p:nvPr>
            <p:ph/>
          </p:nvPr>
        </p:nvSpPr>
        <p:spPr>
          <a:xfrm>
            <a:off x="838080" y="1690200"/>
            <a:ext cx="10515240" cy="4350960"/>
          </a:xfrm>
          <a:prstGeom prst="rect">
            <a:avLst/>
          </a:prstGeom>
          <a:noFill/>
          <a:ln w="0">
            <a:noFill/>
          </a:ln>
        </p:spPr>
        <p:txBody>
          <a:bodyPr anchor="t">
            <a:normAutofit fontScale="93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Know how to score the most points for the time and effort you want to put into it.</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 the start and end task first. Make sure they work well before moving on.</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Add the timer. </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It’s better to have a few actions that work well, than to have many that are questionable.</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Smaller (down to 30x30x70) scores more points than bigger.</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Quality of the build is usually inversely proportional to the amount of tape used.</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r>
              <a:rPr b="0" lang="en-US" sz="4400" spc="-1" strike="noStrike">
                <a:solidFill>
                  <a:srgbClr val="000000"/>
                </a:solidFill>
                <a:latin typeface="Calibri"/>
              </a:rPr>
              <a:t>Running the device (touches)...</a:t>
            </a:r>
            <a:endParaRPr b="0" lang="en-US" sz="4400" spc="-1" strike="noStrike">
              <a:solidFill>
                <a:srgbClr val="000000"/>
              </a:solidFill>
              <a:latin typeface="Calibri"/>
            </a:endParaRPr>
          </a:p>
        </p:txBody>
      </p:sp>
      <p:sp>
        <p:nvSpPr>
          <p:cNvPr id="89" name=""/>
          <p:cNvSpPr txBox="1"/>
          <p:nvPr/>
        </p:nvSpPr>
        <p:spPr>
          <a:xfrm>
            <a:off x="861840" y="1600200"/>
            <a:ext cx="10796760" cy="4887360"/>
          </a:xfrm>
          <a:prstGeom prst="rect">
            <a:avLst/>
          </a:prstGeom>
          <a:noFill/>
          <a:ln w="0">
            <a:noFill/>
          </a:ln>
        </p:spPr>
        <p:txBody>
          <a:bodyPr lIns="90000" rIns="90000" tIns="45000" bIns="45000" anchor="t">
            <a:noAutofit/>
          </a:bodyPr>
          <a:p>
            <a:pPr marL="216000" indent="-216000">
              <a:buClr>
                <a:srgbClr val="000000"/>
              </a:buClr>
              <a:buSzPct val="45000"/>
              <a:buFont typeface="Wingdings" charset="2"/>
              <a:buChar char=""/>
            </a:pPr>
            <a:r>
              <a:rPr b="0" lang="en-US" sz="2600" spc="-1" strike="noStrike">
                <a:latin typeface="Arial"/>
              </a:rPr>
              <a:t>There are three parts to the touch rule. </a:t>
            </a:r>
            <a:endParaRPr b="0" lang="en-US" sz="2600" spc="-1" strike="noStrike">
              <a:latin typeface="Arial"/>
            </a:endParaRPr>
          </a:p>
          <a:p>
            <a:pPr marL="216000" indent="-216000">
              <a:buClr>
                <a:srgbClr val="000000"/>
              </a:buClr>
              <a:buSzPct val="45000"/>
              <a:buFont typeface="Wingdings" charset="2"/>
              <a:buChar char=""/>
            </a:pPr>
            <a:r>
              <a:rPr b="0" lang="en-US" sz="2600" spc="-1" strike="noStrike">
                <a:latin typeface="Arial"/>
              </a:rPr>
              <a:t>You may touch the device no more than three times before scoring </a:t>
            </a:r>
            <a:r>
              <a:rPr b="0" lang="en-US" sz="2600" spc="-1" strike="noStrike">
                <a:latin typeface="Arial"/>
              </a:rPr>
              <a:t>stops and all points for the target time are lost. You may touch an </a:t>
            </a:r>
            <a:r>
              <a:rPr b="0" lang="en-US" sz="2600" spc="-1" strike="noStrike">
                <a:latin typeface="Arial"/>
              </a:rPr>
              <a:t>action in the device multiple times for a single touch but when you </a:t>
            </a:r>
            <a:r>
              <a:rPr b="0" lang="en-US" sz="2600" spc="-1" strike="noStrike">
                <a:latin typeface="Arial"/>
              </a:rPr>
              <a:t>touch another action, that’s a separate touch. </a:t>
            </a:r>
            <a:endParaRPr b="0" lang="en-US" sz="2600" spc="-1" strike="noStrike">
              <a:latin typeface="Arial"/>
            </a:endParaRPr>
          </a:p>
          <a:p>
            <a:pPr marL="216000" indent="-216000">
              <a:buClr>
                <a:srgbClr val="000000"/>
              </a:buClr>
              <a:buSzPct val="45000"/>
              <a:buFont typeface="Wingdings" charset="2"/>
              <a:buChar char=""/>
            </a:pPr>
            <a:r>
              <a:rPr b="0" lang="en-US" sz="2600" spc="-1" strike="noStrike">
                <a:latin typeface="Arial"/>
              </a:rPr>
              <a:t>If you need to touch the device to restart the run, touch the failed </a:t>
            </a:r>
            <a:r>
              <a:rPr b="0" lang="en-US" sz="2600" spc="-1" strike="noStrike">
                <a:latin typeface="Arial"/>
              </a:rPr>
              <a:t>action so it initiates the subsequent action. Do not initiate the </a:t>
            </a:r>
            <a:r>
              <a:rPr b="0" lang="en-US" sz="2600" spc="-1" strike="noStrike">
                <a:latin typeface="Arial"/>
              </a:rPr>
              <a:t>subsequent action by hand unless you have no alternative. If you </a:t>
            </a:r>
            <a:r>
              <a:rPr b="0" lang="en-US" sz="2600" spc="-1" strike="noStrike">
                <a:latin typeface="Arial"/>
              </a:rPr>
              <a:t>initiate the subsequent action by hand, you won’t get credit for the </a:t>
            </a:r>
            <a:r>
              <a:rPr b="0" lang="en-US" sz="2600" spc="-1" strike="noStrike">
                <a:latin typeface="Arial"/>
              </a:rPr>
              <a:t>failed action or the subsequent action. </a:t>
            </a:r>
            <a:endParaRPr b="0" lang="en-US" sz="2600" spc="-1" strike="noStrike">
              <a:latin typeface="Arial"/>
            </a:endParaRPr>
          </a:p>
          <a:p>
            <a:pPr marL="216000" indent="-216000">
              <a:buClr>
                <a:srgbClr val="000000"/>
              </a:buClr>
              <a:buSzPct val="45000"/>
              <a:buFont typeface="Wingdings" charset="2"/>
              <a:buChar char=""/>
            </a:pPr>
            <a:r>
              <a:rPr b="0" lang="en-US" sz="2600" spc="-1" strike="noStrike">
                <a:latin typeface="Arial"/>
              </a:rPr>
              <a:t>if your device fails during operation, the judges will not tell you what to </a:t>
            </a:r>
            <a:r>
              <a:rPr b="0" lang="en-US" sz="2600" spc="-1" strike="noStrike">
                <a:latin typeface="Arial"/>
              </a:rPr>
              <a:t>do or not do. So long as the judges don’t think you’re purposely </a:t>
            </a:r>
            <a:r>
              <a:rPr b="0" lang="en-US" sz="2600" spc="-1" strike="noStrike">
                <a:latin typeface="Arial"/>
              </a:rPr>
              <a:t>wasting time to reach the target time, you may do whatever you want.</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en-US" sz="4400" spc="-1" strike="noStrike">
                <a:solidFill>
                  <a:srgbClr val="000000"/>
                </a:solidFill>
                <a:latin typeface="Calibri Light"/>
              </a:rPr>
              <a:t>To do…</a:t>
            </a:r>
            <a:endParaRPr b="0" lang="en-US" sz="4400" spc="-1" strike="noStrike">
              <a:solidFill>
                <a:srgbClr val="000000"/>
              </a:solidFill>
              <a:latin typeface="Calibri"/>
            </a:endParaRPr>
          </a:p>
        </p:txBody>
      </p:sp>
      <p:sp>
        <p:nvSpPr>
          <p:cNvPr id="91"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 the Action Sequence List (ASL) (easy points).</a:t>
            </a:r>
            <a:endParaRPr b="0" lang="en-US"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Label the items in the device with their number from the ASL.</a:t>
            </a:r>
            <a:endParaRPr b="0" lang="en-US" sz="2400" spc="-1" strike="noStrike">
              <a:solidFill>
                <a:srgbClr val="000000"/>
              </a:solidFill>
              <a:latin typeface="Calibri"/>
            </a:endParaRPr>
          </a:p>
          <a:p>
            <a:pPr marL="228600" indent="-228600">
              <a:lnSpc>
                <a:spcPct val="90000"/>
              </a:lnSpc>
              <a:spcBef>
                <a:spcPts val="1417"/>
              </a:spcBef>
              <a:buClr>
                <a:srgbClr val="000000"/>
              </a:buClr>
              <a:buFont typeface="Arial"/>
              <a:buChar char="•"/>
            </a:pPr>
            <a:r>
              <a:rPr b="0" lang="en-US" sz="2400" spc="-1" strike="noStrike">
                <a:solidFill>
                  <a:srgbClr val="000000"/>
                </a:solidFill>
                <a:latin typeface="Calibri"/>
              </a:rPr>
              <a:t>See “</a:t>
            </a:r>
            <a:r>
              <a:rPr b="0" lang="en-US" sz="2400" spc="-1" strike="noStrike">
                <a:solidFill>
                  <a:srgbClr val="000000"/>
                </a:solidFill>
                <a:latin typeface="Calibri"/>
                <a:hlinkClick r:id="rId1"/>
              </a:rPr>
              <a:t>https://www.soinc.org/mission-possible-b</a:t>
            </a:r>
            <a:r>
              <a:rPr b="0" lang="en-US" sz="2400" spc="-1" strike="noStrike">
                <a:solidFill>
                  <a:srgbClr val="000000"/>
                </a:solidFill>
                <a:latin typeface="Calibri"/>
              </a:rPr>
              <a:t>” for ASL template</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795960" y="140760"/>
            <a:ext cx="10515240" cy="1325160"/>
          </a:xfrm>
          <a:prstGeom prst="rect">
            <a:avLst/>
          </a:prstGeom>
          <a:noFill/>
          <a:ln w="0">
            <a:noFill/>
          </a:ln>
        </p:spPr>
        <p:txBody>
          <a:bodyPr anchor="ctr">
            <a:noAutofit/>
          </a:bodyPr>
          <a:p>
            <a:pPr>
              <a:lnSpc>
                <a:spcPct val="90000"/>
              </a:lnSpc>
              <a:buNone/>
            </a:pPr>
            <a:r>
              <a:rPr b="0" lang="en-US" sz="4400" spc="-1" strike="noStrike">
                <a:solidFill>
                  <a:srgbClr val="000000"/>
                </a:solidFill>
                <a:latin typeface="Calibri Light"/>
              </a:rPr>
              <a:t>State Competition</a:t>
            </a:r>
            <a:endParaRPr b="0" lang="en-US" sz="4400" spc="-1" strike="noStrike">
              <a:solidFill>
                <a:srgbClr val="000000"/>
              </a:solidFill>
              <a:latin typeface="Calibri"/>
            </a:endParaRPr>
          </a:p>
        </p:txBody>
      </p:sp>
      <p:sp>
        <p:nvSpPr>
          <p:cNvPr id="93" name="PlaceHolder 2"/>
          <p:cNvSpPr>
            <a:spLocks noGrp="1"/>
          </p:cNvSpPr>
          <p:nvPr>
            <p:ph/>
          </p:nvPr>
        </p:nvSpPr>
        <p:spPr>
          <a:xfrm>
            <a:off x="781920" y="11811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Students will impound their device and turn in their ASL first thing in the morning. </a:t>
            </a:r>
            <a:endParaRPr b="0" lang="en-US"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Be sure to sign in with the event supervisors</a:t>
            </a:r>
            <a:endParaRPr b="0" lang="en-US"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The target time will be announced once impound is complete</a:t>
            </a:r>
            <a:endParaRPr b="0" lang="en-US"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This is usually a “drop-in” event – you can come by and run your device during the events proscribed hours.</a:t>
            </a:r>
            <a:endParaRPr b="0" lang="en-US"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Bring the proper eye protection to the event.</a:t>
            </a:r>
            <a:endParaRPr b="0" lang="en-US" sz="2800" spc="-1" strike="noStrike">
              <a:solidFill>
                <a:srgbClr val="000000"/>
              </a:solidFill>
              <a:latin typeface="Calibri"/>
            </a:endParaRPr>
          </a:p>
          <a:p>
            <a:pPr lvl="1" marL="685800" indent="-228600">
              <a:lnSpc>
                <a:spcPct val="90000"/>
              </a:lnSpc>
              <a:spcBef>
                <a:spcPts val="1134"/>
              </a:spcBef>
              <a:buClr>
                <a:srgbClr val="000000"/>
              </a:buClr>
              <a:buFont typeface="Arial"/>
              <a:buChar char="•"/>
            </a:pPr>
            <a:r>
              <a:rPr b="0" lang="en-US" sz="2100" spc="-1" strike="noStrike">
                <a:solidFill>
                  <a:srgbClr val="000000"/>
                </a:solidFill>
                <a:latin typeface="Calibri"/>
              </a:rPr>
              <a:t>Category C: Description: Indirect vent chemical/splash protection goggles. These seal tightly to the face completely around the eyes and have indirect vents constructed so that liquids do not have a direct path into the eye (or no vents at all). If you are able to see through the vent holes from one side to the other, they are NOT indirect vents</a:t>
            </a:r>
            <a:endParaRPr b="0" lang="en-US" sz="2100" spc="-1" strike="noStrike">
              <a:solidFill>
                <a:srgbClr val="000000"/>
              </a:solidFill>
              <a:latin typeface="Calibri"/>
            </a:endParaRPr>
          </a:p>
          <a:p>
            <a:pPr lvl="1" marL="685800" indent="-228600">
              <a:lnSpc>
                <a:spcPct val="90000"/>
              </a:lnSpc>
              <a:spcBef>
                <a:spcPts val="1134"/>
              </a:spcBef>
              <a:buClr>
                <a:srgbClr val="000000"/>
              </a:buClr>
              <a:buFont typeface="Arial"/>
              <a:buChar char="•"/>
            </a:pPr>
            <a:r>
              <a:rPr b="0" lang="en-US" sz="2100" spc="-1" strike="noStrike">
                <a:solidFill>
                  <a:srgbClr val="000000"/>
                </a:solidFill>
                <a:latin typeface="Calibri"/>
              </a:rPr>
              <a:t>    </a:t>
            </a:r>
            <a:r>
              <a:rPr b="0" lang="en-US" sz="2100" spc="-1" strike="noStrike">
                <a:solidFill>
                  <a:srgbClr val="000000"/>
                </a:solidFill>
                <a:latin typeface="Calibri"/>
              </a:rPr>
              <a:t>Corresponding ANSI designation/required marking: Z87 </a:t>
            </a:r>
            <a:endParaRPr b="0" lang="en-US" sz="2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134</TotalTime>
  <Application>LibreOffice/7.3.7.2$Linux_X86_64 LibreOffice_project/30$Build-2</Application>
  <AppVersion>15.0000</AppVersion>
  <Words>307</Words>
  <Paragraphs>28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2021-11-08T03:47:56Z</dcterms:created>
  <dc:creator>James Walkup</dc:creator>
  <dc:description/>
  <dc:language>en-US</dc:language>
  <cp:lastModifiedBy/>
  <dcterms:modified xsi:type="dcterms:W3CDTF">2024-12-04T21:16:17Z</dcterms:modified>
  <cp:revision>4</cp:revision>
  <dc:subject/>
  <dc:title>Mission Possible(B) 2022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5</vt:i4>
  </property>
</Properties>
</file>